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notesSlides/notesSlide2.xml" ContentType="application/vnd.openxmlformats-officedocument.presentationml.notesSlide+xml"/>
  <Override PartName="/ppt/tags/tag58.xml" ContentType="application/vnd.openxmlformats-officedocument.presentationml.tags+xml"/>
  <Override PartName="/ppt/notesSlides/notesSlide3.xml" ContentType="application/vnd.openxmlformats-officedocument.presentationml.notesSlide+xml"/>
  <Override PartName="/ppt/tags/tag59.xml" ContentType="application/vnd.openxmlformats-officedocument.presentationml.tags+xml"/>
  <Override PartName="/ppt/notesSlides/notesSlide4.xml" ContentType="application/vnd.openxmlformats-officedocument.presentationml.notesSlide+xml"/>
  <Override PartName="/ppt/tags/tag60.xml" ContentType="application/vnd.openxmlformats-officedocument.presentationml.tags+xml"/>
  <Override PartName="/ppt/notesSlides/notesSlide5.xml" ContentType="application/vnd.openxmlformats-officedocument.presentationml.notesSlide+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notesSlides/notesSlide7.xml" ContentType="application/vnd.openxmlformats-officedocument.presentationml.notesSlide+xml"/>
  <Override PartName="/ppt/tags/tag63.xml" ContentType="application/vnd.openxmlformats-officedocument.presentationml.tags+xml"/>
  <Override PartName="/ppt/notesSlides/notesSlide8.xml" ContentType="application/vnd.openxmlformats-officedocument.presentationml.notesSlide+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notesSlides/notesSlide11.xml" ContentType="application/vnd.openxmlformats-officedocument.presentationml.notesSlide+xml"/>
  <Override PartName="/ppt/tags/tag67.xml" ContentType="application/vnd.openxmlformats-officedocument.presentationml.tags+xml"/>
  <Override PartName="/ppt/notesSlides/notesSlide12.xml" ContentType="application/vnd.openxmlformats-officedocument.presentationml.notesSlide+xml"/>
  <Override PartName="/ppt/tags/tag68.xml" ContentType="application/vnd.openxmlformats-officedocument.presentationml.tags+xml"/>
  <Override PartName="/ppt/notesSlides/notesSlide13.xml" ContentType="application/vnd.openxmlformats-officedocument.presentationml.notesSlide+xml"/>
  <Override PartName="/ppt/tags/tag69.xml" ContentType="application/vnd.openxmlformats-officedocument.presentationml.tags+xml"/>
  <Override PartName="/ppt/notesSlides/notesSlide14.xml" ContentType="application/vnd.openxmlformats-officedocument.presentationml.notesSlide+xml"/>
  <Override PartName="/ppt/tags/tag70.xml" ContentType="application/vnd.openxmlformats-officedocument.presentationml.tags+xml"/>
  <Override PartName="/ppt/notesSlides/notesSlide15.xml" ContentType="application/vnd.openxmlformats-officedocument.presentationml.notesSlide+xml"/>
  <Override PartName="/ppt/tags/tag71.xml" ContentType="application/vnd.openxmlformats-officedocument.presentationml.tags+xml"/>
  <Override PartName="/ppt/notesSlides/notesSlide16.xml" ContentType="application/vnd.openxmlformats-officedocument.presentationml.notesSlide+xml"/>
  <Override PartName="/ppt/tags/tag72.xml" ContentType="application/vnd.openxmlformats-officedocument.presentationml.tags+xml"/>
  <Override PartName="/ppt/notesSlides/notesSlide17.xml" ContentType="application/vnd.openxmlformats-officedocument.presentationml.notesSlide+xml"/>
  <Override PartName="/ppt/tags/tag73.xml" ContentType="application/vnd.openxmlformats-officedocument.presentationml.tags+xml"/>
  <Override PartName="/ppt/notesSlides/notesSlide18.xml" ContentType="application/vnd.openxmlformats-officedocument.presentationml.notesSlide+xml"/>
  <Override PartName="/ppt/tags/tag74.xml" ContentType="application/vnd.openxmlformats-officedocument.presentationml.tags+xml"/>
  <Override PartName="/ppt/notesSlides/notesSlide19.xml" ContentType="application/vnd.openxmlformats-officedocument.presentationml.notesSlide+xml"/>
  <Override PartName="/ppt/tags/tag75.xml" ContentType="application/vnd.openxmlformats-officedocument.presentationml.tags+xml"/>
  <Override PartName="/ppt/notesSlides/notesSlide20.xml" ContentType="application/vnd.openxmlformats-officedocument.presentationml.notesSlide+xml"/>
  <Override PartName="/ppt/tags/tag76.xml" ContentType="application/vnd.openxmlformats-officedocument.presentationml.tags+xml"/>
  <Override PartName="/ppt/notesSlides/notesSlide21.xml" ContentType="application/vnd.openxmlformats-officedocument.presentationml.notesSlide+xml"/>
  <Override PartName="/ppt/tags/tag77.xml" ContentType="application/vnd.openxmlformats-officedocument.presentationml.tags+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8.xml" ContentType="application/vnd.openxmlformats-officedocument.presentationml.tags+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9.xml" ContentType="application/vnd.openxmlformats-officedocument.presentationml.tags+xml"/>
  <Override PartName="/ppt/notesSlides/notesSlide24.xml" ContentType="application/vnd.openxmlformats-officedocument.presentationml.notesSlide+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notesSlides/notesSlide26.xml" ContentType="application/vnd.openxmlformats-officedocument.presentationml.notesSlide+xml"/>
  <Override PartName="/ppt/tags/tag82.xml" ContentType="application/vnd.openxmlformats-officedocument.presentationml.tags+xml"/>
  <Override PartName="/ppt/notesSlides/notesSlide27.xml" ContentType="application/vnd.openxmlformats-officedocument.presentationml.notesSlide+xml"/>
  <Override PartName="/ppt/tags/tag83.xml" ContentType="application/vnd.openxmlformats-officedocument.presentationml.tags+xml"/>
  <Override PartName="/ppt/notesSlides/notesSlide28.xml" ContentType="application/vnd.openxmlformats-officedocument.presentationml.notesSlide+xml"/>
  <Override PartName="/ppt/tags/tag84.xml" ContentType="application/vnd.openxmlformats-officedocument.presentationml.tags+xml"/>
  <Override PartName="/ppt/notesSlides/notesSlide29.xml" ContentType="application/vnd.openxmlformats-officedocument.presentationml.notesSlide+xml"/>
  <Override PartName="/ppt/tags/tag85.xml" ContentType="application/vnd.openxmlformats-officedocument.presentationml.tags+xml"/>
  <Override PartName="/ppt/notesSlides/notesSlide30.xml" ContentType="application/vnd.openxmlformats-officedocument.presentationml.notesSlide+xml"/>
  <Override PartName="/ppt/tags/tag86.xml" ContentType="application/vnd.openxmlformats-officedocument.presentationml.tags+xml"/>
  <Override PartName="/ppt/notesSlides/notesSlide31.xml" ContentType="application/vnd.openxmlformats-officedocument.presentationml.notesSlide+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9.xml" ContentType="application/vnd.openxmlformats-officedocument.presentationml.tags+xml"/>
  <Override PartName="/ppt/notesSlides/notesSlide34.xml" ContentType="application/vnd.openxmlformats-officedocument.presentationml.notesSlide+xml"/>
  <Override PartName="/ppt/tags/tag90.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40"/>
  </p:notesMasterIdLst>
  <p:handoutMasterIdLst>
    <p:handoutMasterId r:id="rId41"/>
  </p:handoutMasterIdLst>
  <p:sldIdLst>
    <p:sldId id="922" r:id="rId5"/>
    <p:sldId id="317" r:id="rId6"/>
    <p:sldId id="506" r:id="rId7"/>
    <p:sldId id="507" r:id="rId8"/>
    <p:sldId id="515" r:id="rId9"/>
    <p:sldId id="509" r:id="rId10"/>
    <p:sldId id="621" r:id="rId11"/>
    <p:sldId id="917" r:id="rId12"/>
    <p:sldId id="475" r:id="rId13"/>
    <p:sldId id="905" r:id="rId14"/>
    <p:sldId id="441" r:id="rId15"/>
    <p:sldId id="443" r:id="rId16"/>
    <p:sldId id="478" r:id="rId17"/>
    <p:sldId id="479" r:id="rId18"/>
    <p:sldId id="480" r:id="rId19"/>
    <p:sldId id="907" r:id="rId20"/>
    <p:sldId id="908" r:id="rId21"/>
    <p:sldId id="906" r:id="rId22"/>
    <p:sldId id="900" r:id="rId23"/>
    <p:sldId id="889" r:id="rId24"/>
    <p:sldId id="847" r:id="rId25"/>
    <p:sldId id="892" r:id="rId26"/>
    <p:sldId id="928" r:id="rId27"/>
    <p:sldId id="814" r:id="rId28"/>
    <p:sldId id="888" r:id="rId29"/>
    <p:sldId id="927" r:id="rId30"/>
    <p:sldId id="821" r:id="rId31"/>
    <p:sldId id="893" r:id="rId32"/>
    <p:sldId id="929" r:id="rId33"/>
    <p:sldId id="894" r:id="rId34"/>
    <p:sldId id="931" r:id="rId35"/>
    <p:sldId id="930" r:id="rId36"/>
    <p:sldId id="897" r:id="rId37"/>
    <p:sldId id="838" r:id="rId38"/>
    <p:sldId id="315" r:id="rId39"/>
  </p:sldIdLst>
  <p:sldSz cx="12192000" cy="6858000"/>
  <p:notesSz cx="7772400" cy="10058400"/>
  <p:custDataLst>
    <p:tags r:id="rId42"/>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B701101-3F87-7C40-AAA7-CC7ECC9A03E1}">
          <p14:sldIdLst>
            <p14:sldId id="922"/>
            <p14:sldId id="317"/>
          </p14:sldIdLst>
        </p14:section>
        <p14:section name="Lab - EC2" id="{17EBDFE2-3355-564C-9BE5-574C22CDD18C}">
          <p14:sldIdLst>
            <p14:sldId id="506"/>
            <p14:sldId id="507"/>
            <p14:sldId id="515"/>
            <p14:sldId id="509"/>
            <p14:sldId id="621"/>
          </p14:sldIdLst>
        </p14:section>
        <p14:section name="Deployment vs Managed Services" id="{878813B1-DF00-2542-99E8-D03677C5ECA5}">
          <p14:sldIdLst>
            <p14:sldId id="917"/>
          </p14:sldIdLst>
        </p14:section>
        <p14:section name="Section 3: Amazon EC2 cost optimization" id="{018BC752-F05C-6147-8904-FFB4D98BCB23}">
          <p14:sldIdLst>
            <p14:sldId id="475"/>
            <p14:sldId id="905"/>
            <p14:sldId id="441"/>
            <p14:sldId id="443"/>
            <p14:sldId id="478"/>
            <p14:sldId id="479"/>
            <p14:sldId id="480"/>
            <p14:sldId id="907"/>
            <p14:sldId id="908"/>
            <p14:sldId id="906"/>
            <p14:sldId id="900"/>
          </p14:sldIdLst>
        </p14:section>
        <p14:section name="Section 4: Containers" id="{EE2DB81C-4445-0042-8245-2990DB059D82}">
          <p14:sldIdLst>
            <p14:sldId id="889"/>
            <p14:sldId id="847"/>
            <p14:sldId id="892"/>
            <p14:sldId id="928"/>
            <p14:sldId id="814"/>
            <p14:sldId id="888"/>
            <p14:sldId id="927"/>
            <p14:sldId id="821"/>
            <p14:sldId id="893"/>
            <p14:sldId id="929"/>
            <p14:sldId id="894"/>
            <p14:sldId id="931"/>
            <p14:sldId id="930"/>
            <p14:sldId id="897"/>
            <p14:sldId id="838"/>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5E7E9-E7E1-423B-86C0-2D2ACC48D908}" v="1203" dt="2022-05-19T18:31:42.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04" autoAdjust="0"/>
    <p:restoredTop sz="72352" autoAdjust="0"/>
  </p:normalViewPr>
  <p:slideViewPr>
    <p:cSldViewPr snapToGrid="0">
      <p:cViewPr varScale="1">
        <p:scale>
          <a:sx n="54" d="100"/>
          <a:sy n="54" d="100"/>
        </p:scale>
        <p:origin x="774" y="60"/>
      </p:cViewPr>
      <p:guideLst/>
    </p:cSldViewPr>
  </p:slideViewPr>
  <p:outlineViewPr>
    <p:cViewPr>
      <p:scale>
        <a:sx n="33" d="100"/>
        <a:sy n="33" d="100"/>
      </p:scale>
      <p:origin x="0" y="-8298"/>
    </p:cViewPr>
  </p:outlineViewPr>
  <p:notesTextViewPr>
    <p:cViewPr>
      <p:scale>
        <a:sx n="1" d="1"/>
        <a:sy n="1" d="1"/>
      </p:scale>
      <p:origin x="0" y="0"/>
    </p:cViewPr>
  </p:notesTextViewPr>
  <p:sorterViewPr>
    <p:cViewPr>
      <p:scale>
        <a:sx n="100" d="100"/>
        <a:sy n="100" d="100"/>
      </p:scale>
      <p:origin x="0" y="-19128"/>
    </p:cViewPr>
  </p:sorterViewPr>
  <p:notesViewPr>
    <p:cSldViewPr snapToGrid="0">
      <p:cViewPr varScale="1">
        <p:scale>
          <a:sx n="47" d="100"/>
          <a:sy n="47" d="100"/>
        </p:scale>
        <p:origin x="264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105"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1B95F-0152-4BC6-A75E-7A3E15369575}"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27BF25D9-7B5C-4ACC-B04D-4AB2E0D08FE1}">
      <dgm:prSet phldrT="[Text]" custT="1"/>
      <dgm:spPr>
        <a:solidFill>
          <a:srgbClr val="7E93EE"/>
        </a:solidFill>
      </dgm:spPr>
      <dgm:t>
        <a:bodyPr/>
        <a:lstStyle/>
        <a:p>
          <a:r>
            <a:rPr lang="en-US" sz="2000" dirty="0">
              <a:solidFill>
                <a:schemeClr val="tx1"/>
              </a:solidFill>
            </a:rPr>
            <a:t>Containers have everything the software needs to run:</a:t>
          </a:r>
        </a:p>
      </dgm:t>
      <dgm:extLst>
        <a:ext uri="{E40237B7-FDA0-4F09-8148-C483321AD2D9}">
          <dgm14:cNvPr xmlns:dgm14="http://schemas.microsoft.com/office/drawing/2010/diagram" id="0" name="" descr="graphic that shows that containers have everything the software needs to run: libraries, system tools, code, and runtime."/>
        </a:ext>
      </dgm:extLst>
    </dgm:pt>
    <dgm:pt modelId="{A422086E-C030-4EF1-BED5-234E8E9C8B6C}" type="parTrans" cxnId="{CD80CAFF-1231-43E6-BE2C-CDED94D59598}">
      <dgm:prSet/>
      <dgm:spPr/>
      <dgm:t>
        <a:bodyPr/>
        <a:lstStyle/>
        <a:p>
          <a:endParaRPr lang="en-US" sz="1400"/>
        </a:p>
      </dgm:t>
    </dgm:pt>
    <dgm:pt modelId="{680F9842-8DE6-4FB9-9126-B45B07C28117}" type="sibTrans" cxnId="{CD80CAFF-1231-43E6-BE2C-CDED94D59598}">
      <dgm:prSet/>
      <dgm:spPr/>
      <dgm:t>
        <a:bodyPr/>
        <a:lstStyle/>
        <a:p>
          <a:endParaRPr lang="en-US" sz="1400"/>
        </a:p>
      </dgm:t>
    </dgm:pt>
    <dgm:pt modelId="{05624B2C-A004-411F-9989-C3B620BBB5F9}">
      <dgm:prSet custT="1"/>
      <dgm:spPr>
        <a:solidFill>
          <a:srgbClr val="7CD1EA"/>
        </a:solidFill>
      </dgm:spPr>
      <dgm:t>
        <a:bodyPr/>
        <a:lstStyle/>
        <a:p>
          <a:r>
            <a:rPr lang="en-US" sz="1600" b="1" dirty="0">
              <a:solidFill>
                <a:schemeClr val="tx1"/>
              </a:solidFill>
            </a:rPr>
            <a:t>Libraries</a:t>
          </a:r>
        </a:p>
      </dgm:t>
    </dgm:pt>
    <dgm:pt modelId="{C4A754D7-5B34-4ADA-A252-AA865038BD33}" type="parTrans" cxnId="{B821AC82-E459-4018-A56C-30A1FF7B55F2}">
      <dgm:prSet/>
      <dgm:spPr/>
      <dgm:t>
        <a:bodyPr/>
        <a:lstStyle/>
        <a:p>
          <a:endParaRPr lang="en-US" sz="1400"/>
        </a:p>
      </dgm:t>
    </dgm:pt>
    <dgm:pt modelId="{E9328BB3-92D5-4DA3-A89B-FD184A873428}" type="sibTrans" cxnId="{B821AC82-E459-4018-A56C-30A1FF7B55F2}">
      <dgm:prSet/>
      <dgm:spPr/>
      <dgm:t>
        <a:bodyPr/>
        <a:lstStyle/>
        <a:p>
          <a:endParaRPr lang="en-US" sz="1400"/>
        </a:p>
      </dgm:t>
    </dgm:pt>
    <dgm:pt modelId="{F79F8366-79E8-411C-AF5A-DA1FE7668643}">
      <dgm:prSet custT="1"/>
      <dgm:spPr>
        <a:solidFill>
          <a:srgbClr val="7CD1EA"/>
        </a:solidFill>
      </dgm:spPr>
      <dgm:t>
        <a:bodyPr/>
        <a:lstStyle/>
        <a:p>
          <a:r>
            <a:rPr lang="en-US" sz="1600" b="1" dirty="0">
              <a:solidFill>
                <a:schemeClr val="tx1"/>
              </a:solidFill>
            </a:rPr>
            <a:t>System tools</a:t>
          </a:r>
        </a:p>
      </dgm:t>
    </dgm:pt>
    <dgm:pt modelId="{A0C61B60-0F4E-4392-9E20-6FB6D1BC8153}" type="parTrans" cxnId="{C260A626-E34D-4D66-812A-B475267D90C8}">
      <dgm:prSet/>
      <dgm:spPr/>
      <dgm:t>
        <a:bodyPr/>
        <a:lstStyle/>
        <a:p>
          <a:endParaRPr lang="en-US" sz="1400"/>
        </a:p>
      </dgm:t>
    </dgm:pt>
    <dgm:pt modelId="{FF82F6BC-C571-472B-B2DE-497292D37F06}" type="sibTrans" cxnId="{C260A626-E34D-4D66-812A-B475267D90C8}">
      <dgm:prSet/>
      <dgm:spPr/>
      <dgm:t>
        <a:bodyPr/>
        <a:lstStyle/>
        <a:p>
          <a:endParaRPr lang="en-US" sz="1400"/>
        </a:p>
      </dgm:t>
    </dgm:pt>
    <dgm:pt modelId="{779E046E-758E-46E7-848F-2E098EE13A5A}">
      <dgm:prSet custT="1"/>
      <dgm:spPr>
        <a:solidFill>
          <a:srgbClr val="7CD1EA"/>
        </a:solidFill>
      </dgm:spPr>
      <dgm:t>
        <a:bodyPr/>
        <a:lstStyle/>
        <a:p>
          <a:r>
            <a:rPr lang="en-US" sz="1600" b="1" dirty="0">
              <a:solidFill>
                <a:schemeClr val="tx1"/>
              </a:solidFill>
            </a:rPr>
            <a:t>Code</a:t>
          </a:r>
        </a:p>
      </dgm:t>
    </dgm:pt>
    <dgm:pt modelId="{6F07F4BB-36C0-4643-8944-35CB4B827EFF}" type="parTrans" cxnId="{B4C7325D-9981-49FE-8F48-FB11B2B8A422}">
      <dgm:prSet/>
      <dgm:spPr/>
      <dgm:t>
        <a:bodyPr/>
        <a:lstStyle/>
        <a:p>
          <a:endParaRPr lang="en-US" sz="1400"/>
        </a:p>
      </dgm:t>
    </dgm:pt>
    <dgm:pt modelId="{5788E15F-E9E1-44BC-BB0C-31D57F81AFDA}" type="sibTrans" cxnId="{B4C7325D-9981-49FE-8F48-FB11B2B8A422}">
      <dgm:prSet/>
      <dgm:spPr/>
      <dgm:t>
        <a:bodyPr/>
        <a:lstStyle/>
        <a:p>
          <a:endParaRPr lang="en-US" sz="1400"/>
        </a:p>
      </dgm:t>
    </dgm:pt>
    <dgm:pt modelId="{77C1F93A-F086-430B-8F4E-608DA2DE2078}">
      <dgm:prSet custT="1"/>
      <dgm:spPr>
        <a:solidFill>
          <a:srgbClr val="7CD1EA"/>
        </a:solidFill>
      </dgm:spPr>
      <dgm:t>
        <a:bodyPr/>
        <a:lstStyle/>
        <a:p>
          <a:r>
            <a:rPr lang="en-US" sz="1600" b="1" dirty="0">
              <a:solidFill>
                <a:schemeClr val="tx1"/>
              </a:solidFill>
            </a:rPr>
            <a:t>Runtime</a:t>
          </a:r>
        </a:p>
      </dgm:t>
    </dgm:pt>
    <dgm:pt modelId="{460F18F5-5F2E-40C5-9268-D4D6BE0717E0}" type="parTrans" cxnId="{016971A2-EC23-4E96-B52A-CE366620F211}">
      <dgm:prSet/>
      <dgm:spPr/>
      <dgm:t>
        <a:bodyPr/>
        <a:lstStyle/>
        <a:p>
          <a:endParaRPr lang="en-US" sz="1400"/>
        </a:p>
      </dgm:t>
    </dgm:pt>
    <dgm:pt modelId="{BAB575AB-C0CA-4325-821F-38FDA42E62F1}" type="sibTrans" cxnId="{016971A2-EC23-4E96-B52A-CE366620F211}">
      <dgm:prSet/>
      <dgm:spPr/>
      <dgm:t>
        <a:bodyPr/>
        <a:lstStyle/>
        <a:p>
          <a:endParaRPr lang="en-US" sz="1400"/>
        </a:p>
      </dgm:t>
    </dgm:pt>
    <dgm:pt modelId="{CF54AEB1-99FE-4305-B577-D86CF943BDD9}" type="pres">
      <dgm:prSet presAssocID="{1371B95F-0152-4BC6-A75E-7A3E15369575}" presName="composite" presStyleCnt="0">
        <dgm:presLayoutVars>
          <dgm:chMax val="1"/>
          <dgm:dir/>
          <dgm:resizeHandles val="exact"/>
        </dgm:presLayoutVars>
      </dgm:prSet>
      <dgm:spPr/>
      <dgm:t>
        <a:bodyPr/>
        <a:lstStyle/>
        <a:p>
          <a:endParaRPr lang="en-US"/>
        </a:p>
      </dgm:t>
    </dgm:pt>
    <dgm:pt modelId="{C7095A9B-2C84-4482-81A9-78BCFFB45E97}" type="pres">
      <dgm:prSet presAssocID="{27BF25D9-7B5C-4ACC-B04D-4AB2E0D08FE1}" presName="roof" presStyleLbl="dkBgShp" presStyleIdx="0" presStyleCnt="2"/>
      <dgm:spPr/>
      <dgm:t>
        <a:bodyPr/>
        <a:lstStyle/>
        <a:p>
          <a:endParaRPr lang="en-US"/>
        </a:p>
      </dgm:t>
    </dgm:pt>
    <dgm:pt modelId="{73AB559A-31D1-487F-8D33-BA0DE3EE6C6A}" type="pres">
      <dgm:prSet presAssocID="{27BF25D9-7B5C-4ACC-B04D-4AB2E0D08FE1}" presName="pillars" presStyleCnt="0"/>
      <dgm:spPr/>
    </dgm:pt>
    <dgm:pt modelId="{2F54EFDB-08C2-417E-BFFC-8493C9EE257C}" type="pres">
      <dgm:prSet presAssocID="{27BF25D9-7B5C-4ACC-B04D-4AB2E0D08FE1}" presName="pillar1" presStyleLbl="node1" presStyleIdx="0" presStyleCnt="4">
        <dgm:presLayoutVars>
          <dgm:bulletEnabled val="1"/>
        </dgm:presLayoutVars>
      </dgm:prSet>
      <dgm:spPr/>
      <dgm:t>
        <a:bodyPr/>
        <a:lstStyle/>
        <a:p>
          <a:endParaRPr lang="en-US"/>
        </a:p>
      </dgm:t>
    </dgm:pt>
    <dgm:pt modelId="{401A43B2-E82F-413C-BF15-1385C2210D64}" type="pres">
      <dgm:prSet presAssocID="{F79F8366-79E8-411C-AF5A-DA1FE7668643}" presName="pillarX" presStyleLbl="node1" presStyleIdx="1" presStyleCnt="4">
        <dgm:presLayoutVars>
          <dgm:bulletEnabled val="1"/>
        </dgm:presLayoutVars>
      </dgm:prSet>
      <dgm:spPr/>
      <dgm:t>
        <a:bodyPr/>
        <a:lstStyle/>
        <a:p>
          <a:endParaRPr lang="en-US"/>
        </a:p>
      </dgm:t>
    </dgm:pt>
    <dgm:pt modelId="{D89256C5-3A58-4C60-9D7B-FF3764429843}" type="pres">
      <dgm:prSet presAssocID="{779E046E-758E-46E7-848F-2E098EE13A5A}" presName="pillarX" presStyleLbl="node1" presStyleIdx="2" presStyleCnt="4">
        <dgm:presLayoutVars>
          <dgm:bulletEnabled val="1"/>
        </dgm:presLayoutVars>
      </dgm:prSet>
      <dgm:spPr/>
      <dgm:t>
        <a:bodyPr/>
        <a:lstStyle/>
        <a:p>
          <a:endParaRPr lang="en-US"/>
        </a:p>
      </dgm:t>
    </dgm:pt>
    <dgm:pt modelId="{931F69F0-1FCB-4930-B374-FB82476EBE48}" type="pres">
      <dgm:prSet presAssocID="{77C1F93A-F086-430B-8F4E-608DA2DE2078}" presName="pillarX" presStyleLbl="node1" presStyleIdx="3" presStyleCnt="4">
        <dgm:presLayoutVars>
          <dgm:bulletEnabled val="1"/>
        </dgm:presLayoutVars>
      </dgm:prSet>
      <dgm:spPr/>
      <dgm:t>
        <a:bodyPr/>
        <a:lstStyle/>
        <a:p>
          <a:endParaRPr lang="en-US"/>
        </a:p>
      </dgm:t>
    </dgm:pt>
    <dgm:pt modelId="{9F93B5F7-2B16-4606-B88C-2390E7611E4B}" type="pres">
      <dgm:prSet presAssocID="{27BF25D9-7B5C-4ACC-B04D-4AB2E0D08FE1}" presName="base" presStyleLbl="dkBgShp" presStyleIdx="1" presStyleCnt="2"/>
      <dgm:spPr>
        <a:solidFill>
          <a:srgbClr val="7E93EE"/>
        </a:solidFill>
      </dgm:spPr>
    </dgm:pt>
  </dgm:ptLst>
  <dgm:cxnLst>
    <dgm:cxn modelId="{C260A626-E34D-4D66-812A-B475267D90C8}" srcId="{27BF25D9-7B5C-4ACC-B04D-4AB2E0D08FE1}" destId="{F79F8366-79E8-411C-AF5A-DA1FE7668643}" srcOrd="1" destOrd="0" parTransId="{A0C61B60-0F4E-4392-9E20-6FB6D1BC8153}" sibTransId="{FF82F6BC-C571-472B-B2DE-497292D37F06}"/>
    <dgm:cxn modelId="{0920B762-38EB-4204-AB49-F31783602D5A}" type="presOf" srcId="{779E046E-758E-46E7-848F-2E098EE13A5A}" destId="{D89256C5-3A58-4C60-9D7B-FF3764429843}" srcOrd="0" destOrd="0" presId="urn:microsoft.com/office/officeart/2005/8/layout/hList3"/>
    <dgm:cxn modelId="{016971A2-EC23-4E96-B52A-CE366620F211}" srcId="{27BF25D9-7B5C-4ACC-B04D-4AB2E0D08FE1}" destId="{77C1F93A-F086-430B-8F4E-608DA2DE2078}" srcOrd="3" destOrd="0" parTransId="{460F18F5-5F2E-40C5-9268-D4D6BE0717E0}" sibTransId="{BAB575AB-C0CA-4325-821F-38FDA42E62F1}"/>
    <dgm:cxn modelId="{6942AC19-F324-498E-96AB-BE02DCF385F2}" type="presOf" srcId="{1371B95F-0152-4BC6-A75E-7A3E15369575}" destId="{CF54AEB1-99FE-4305-B577-D86CF943BDD9}" srcOrd="0" destOrd="0" presId="urn:microsoft.com/office/officeart/2005/8/layout/hList3"/>
    <dgm:cxn modelId="{92B92AB3-8578-4C91-AD3A-B6B20185794E}" type="presOf" srcId="{F79F8366-79E8-411C-AF5A-DA1FE7668643}" destId="{401A43B2-E82F-413C-BF15-1385C2210D64}" srcOrd="0" destOrd="0" presId="urn:microsoft.com/office/officeart/2005/8/layout/hList3"/>
    <dgm:cxn modelId="{CD80CAFF-1231-43E6-BE2C-CDED94D59598}" srcId="{1371B95F-0152-4BC6-A75E-7A3E15369575}" destId="{27BF25D9-7B5C-4ACC-B04D-4AB2E0D08FE1}" srcOrd="0" destOrd="0" parTransId="{A422086E-C030-4EF1-BED5-234E8E9C8B6C}" sibTransId="{680F9842-8DE6-4FB9-9126-B45B07C28117}"/>
    <dgm:cxn modelId="{203D7DED-E3FF-400C-8772-C59A88C1671B}" type="presOf" srcId="{27BF25D9-7B5C-4ACC-B04D-4AB2E0D08FE1}" destId="{C7095A9B-2C84-4482-81A9-78BCFFB45E97}" srcOrd="0" destOrd="0" presId="urn:microsoft.com/office/officeart/2005/8/layout/hList3"/>
    <dgm:cxn modelId="{AB0A6816-95EC-4497-B150-F4809F1A3425}" type="presOf" srcId="{77C1F93A-F086-430B-8F4E-608DA2DE2078}" destId="{931F69F0-1FCB-4930-B374-FB82476EBE48}" srcOrd="0" destOrd="0" presId="urn:microsoft.com/office/officeart/2005/8/layout/hList3"/>
    <dgm:cxn modelId="{FE7CC4C8-C123-4B3A-8721-159A2E7C6887}" type="presOf" srcId="{05624B2C-A004-411F-9989-C3B620BBB5F9}" destId="{2F54EFDB-08C2-417E-BFFC-8493C9EE257C}" srcOrd="0" destOrd="0" presId="urn:microsoft.com/office/officeart/2005/8/layout/hList3"/>
    <dgm:cxn modelId="{B821AC82-E459-4018-A56C-30A1FF7B55F2}" srcId="{27BF25D9-7B5C-4ACC-B04D-4AB2E0D08FE1}" destId="{05624B2C-A004-411F-9989-C3B620BBB5F9}" srcOrd="0" destOrd="0" parTransId="{C4A754D7-5B34-4ADA-A252-AA865038BD33}" sibTransId="{E9328BB3-92D5-4DA3-A89B-FD184A873428}"/>
    <dgm:cxn modelId="{B4C7325D-9981-49FE-8F48-FB11B2B8A422}" srcId="{27BF25D9-7B5C-4ACC-B04D-4AB2E0D08FE1}" destId="{779E046E-758E-46E7-848F-2E098EE13A5A}" srcOrd="2" destOrd="0" parTransId="{6F07F4BB-36C0-4643-8944-35CB4B827EFF}" sibTransId="{5788E15F-E9E1-44BC-BB0C-31D57F81AFDA}"/>
    <dgm:cxn modelId="{D20AD85D-C399-4CAC-94CA-B883DA6D7A21}" type="presParOf" srcId="{CF54AEB1-99FE-4305-B577-D86CF943BDD9}" destId="{C7095A9B-2C84-4482-81A9-78BCFFB45E97}" srcOrd="0" destOrd="0" presId="urn:microsoft.com/office/officeart/2005/8/layout/hList3"/>
    <dgm:cxn modelId="{CE9CB76D-46C7-4E33-907B-E574A4D61266}" type="presParOf" srcId="{CF54AEB1-99FE-4305-B577-D86CF943BDD9}" destId="{73AB559A-31D1-487F-8D33-BA0DE3EE6C6A}" srcOrd="1" destOrd="0" presId="urn:microsoft.com/office/officeart/2005/8/layout/hList3"/>
    <dgm:cxn modelId="{B1FE3A26-8786-4DDA-A90D-F713AB12CFE0}" type="presParOf" srcId="{73AB559A-31D1-487F-8D33-BA0DE3EE6C6A}" destId="{2F54EFDB-08C2-417E-BFFC-8493C9EE257C}" srcOrd="0" destOrd="0" presId="urn:microsoft.com/office/officeart/2005/8/layout/hList3"/>
    <dgm:cxn modelId="{853E1D3D-14DE-4BFE-AB17-B152632DE1DD}" type="presParOf" srcId="{73AB559A-31D1-487F-8D33-BA0DE3EE6C6A}" destId="{401A43B2-E82F-413C-BF15-1385C2210D64}" srcOrd="1" destOrd="0" presId="urn:microsoft.com/office/officeart/2005/8/layout/hList3"/>
    <dgm:cxn modelId="{C75C1F1B-F062-46D3-9FAE-F611E221750B}" type="presParOf" srcId="{73AB559A-31D1-487F-8D33-BA0DE3EE6C6A}" destId="{D89256C5-3A58-4C60-9D7B-FF3764429843}" srcOrd="2" destOrd="0" presId="urn:microsoft.com/office/officeart/2005/8/layout/hList3"/>
    <dgm:cxn modelId="{E28F7B1A-C255-4CB3-A562-E7FC2981BB7C}" type="presParOf" srcId="{73AB559A-31D1-487F-8D33-BA0DE3EE6C6A}" destId="{931F69F0-1FCB-4930-B374-FB82476EBE48}" srcOrd="3" destOrd="0" presId="urn:microsoft.com/office/officeart/2005/8/layout/hList3"/>
    <dgm:cxn modelId="{E8FE6157-75DC-4324-A46E-6E87D7FA13D9}" type="presParOf" srcId="{CF54AEB1-99FE-4305-B577-D86CF943BDD9}" destId="{9F93B5F7-2B16-4606-B88C-2390E7611E4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71B95F-0152-4BC6-A75E-7A3E15369575}"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27BF25D9-7B5C-4ACC-B04D-4AB2E0D08FE1}">
      <dgm:prSet phldrT="[Text]" custT="1"/>
      <dgm:spPr>
        <a:solidFill>
          <a:srgbClr val="7E93EE"/>
        </a:solidFill>
      </dgm:spPr>
      <dgm:t>
        <a:bodyPr/>
        <a:lstStyle/>
        <a:p>
          <a:r>
            <a:rPr lang="en-US" sz="2000" dirty="0">
              <a:solidFill>
                <a:schemeClr val="tx1"/>
              </a:solidFill>
            </a:rPr>
            <a:t>Containers have everything the software needs to run:</a:t>
          </a:r>
        </a:p>
      </dgm:t>
      <dgm:extLst>
        <a:ext uri="{E40237B7-FDA0-4F09-8148-C483321AD2D9}">
          <dgm14:cNvPr xmlns:dgm14="http://schemas.microsoft.com/office/drawing/2010/diagram" id="0" name="" descr="graphic that shows that containers have everything the software needs to run: libraries, system tools, code, and runtime."/>
        </a:ext>
      </dgm:extLst>
    </dgm:pt>
    <dgm:pt modelId="{A422086E-C030-4EF1-BED5-234E8E9C8B6C}" type="parTrans" cxnId="{CD80CAFF-1231-43E6-BE2C-CDED94D59598}">
      <dgm:prSet/>
      <dgm:spPr/>
      <dgm:t>
        <a:bodyPr/>
        <a:lstStyle/>
        <a:p>
          <a:endParaRPr lang="en-US" sz="1400"/>
        </a:p>
      </dgm:t>
    </dgm:pt>
    <dgm:pt modelId="{680F9842-8DE6-4FB9-9126-B45B07C28117}" type="sibTrans" cxnId="{CD80CAFF-1231-43E6-BE2C-CDED94D59598}">
      <dgm:prSet/>
      <dgm:spPr/>
      <dgm:t>
        <a:bodyPr/>
        <a:lstStyle/>
        <a:p>
          <a:endParaRPr lang="en-US" sz="1400"/>
        </a:p>
      </dgm:t>
    </dgm:pt>
    <dgm:pt modelId="{05624B2C-A004-411F-9989-C3B620BBB5F9}">
      <dgm:prSet custT="1"/>
      <dgm:spPr>
        <a:solidFill>
          <a:srgbClr val="7CD1EA"/>
        </a:solidFill>
      </dgm:spPr>
      <dgm:t>
        <a:bodyPr/>
        <a:lstStyle/>
        <a:p>
          <a:r>
            <a:rPr lang="en-US" sz="1600" b="1" dirty="0">
              <a:solidFill>
                <a:schemeClr val="tx1"/>
              </a:solidFill>
            </a:rPr>
            <a:t>Libraries</a:t>
          </a:r>
        </a:p>
      </dgm:t>
    </dgm:pt>
    <dgm:pt modelId="{C4A754D7-5B34-4ADA-A252-AA865038BD33}" type="parTrans" cxnId="{B821AC82-E459-4018-A56C-30A1FF7B55F2}">
      <dgm:prSet/>
      <dgm:spPr/>
      <dgm:t>
        <a:bodyPr/>
        <a:lstStyle/>
        <a:p>
          <a:endParaRPr lang="en-US" sz="1400"/>
        </a:p>
      </dgm:t>
    </dgm:pt>
    <dgm:pt modelId="{E9328BB3-92D5-4DA3-A89B-FD184A873428}" type="sibTrans" cxnId="{B821AC82-E459-4018-A56C-30A1FF7B55F2}">
      <dgm:prSet/>
      <dgm:spPr/>
      <dgm:t>
        <a:bodyPr/>
        <a:lstStyle/>
        <a:p>
          <a:endParaRPr lang="en-US" sz="1400"/>
        </a:p>
      </dgm:t>
    </dgm:pt>
    <dgm:pt modelId="{F79F8366-79E8-411C-AF5A-DA1FE7668643}">
      <dgm:prSet custT="1"/>
      <dgm:spPr>
        <a:solidFill>
          <a:srgbClr val="7CD1EA"/>
        </a:solidFill>
      </dgm:spPr>
      <dgm:t>
        <a:bodyPr/>
        <a:lstStyle/>
        <a:p>
          <a:r>
            <a:rPr lang="en-US" sz="1600" b="1" dirty="0">
              <a:solidFill>
                <a:schemeClr val="tx1"/>
              </a:solidFill>
            </a:rPr>
            <a:t>System tools</a:t>
          </a:r>
        </a:p>
      </dgm:t>
    </dgm:pt>
    <dgm:pt modelId="{A0C61B60-0F4E-4392-9E20-6FB6D1BC8153}" type="parTrans" cxnId="{C260A626-E34D-4D66-812A-B475267D90C8}">
      <dgm:prSet/>
      <dgm:spPr/>
      <dgm:t>
        <a:bodyPr/>
        <a:lstStyle/>
        <a:p>
          <a:endParaRPr lang="en-US" sz="1400"/>
        </a:p>
      </dgm:t>
    </dgm:pt>
    <dgm:pt modelId="{FF82F6BC-C571-472B-B2DE-497292D37F06}" type="sibTrans" cxnId="{C260A626-E34D-4D66-812A-B475267D90C8}">
      <dgm:prSet/>
      <dgm:spPr/>
      <dgm:t>
        <a:bodyPr/>
        <a:lstStyle/>
        <a:p>
          <a:endParaRPr lang="en-US" sz="1400"/>
        </a:p>
      </dgm:t>
    </dgm:pt>
    <dgm:pt modelId="{779E046E-758E-46E7-848F-2E098EE13A5A}">
      <dgm:prSet custT="1"/>
      <dgm:spPr>
        <a:solidFill>
          <a:srgbClr val="7CD1EA"/>
        </a:solidFill>
      </dgm:spPr>
      <dgm:t>
        <a:bodyPr/>
        <a:lstStyle/>
        <a:p>
          <a:r>
            <a:rPr lang="en-US" sz="1600" b="1" dirty="0">
              <a:solidFill>
                <a:schemeClr val="tx1"/>
              </a:solidFill>
            </a:rPr>
            <a:t>Code</a:t>
          </a:r>
        </a:p>
      </dgm:t>
    </dgm:pt>
    <dgm:pt modelId="{6F07F4BB-36C0-4643-8944-35CB4B827EFF}" type="parTrans" cxnId="{B4C7325D-9981-49FE-8F48-FB11B2B8A422}">
      <dgm:prSet/>
      <dgm:spPr/>
      <dgm:t>
        <a:bodyPr/>
        <a:lstStyle/>
        <a:p>
          <a:endParaRPr lang="en-US" sz="1400"/>
        </a:p>
      </dgm:t>
    </dgm:pt>
    <dgm:pt modelId="{5788E15F-E9E1-44BC-BB0C-31D57F81AFDA}" type="sibTrans" cxnId="{B4C7325D-9981-49FE-8F48-FB11B2B8A422}">
      <dgm:prSet/>
      <dgm:spPr/>
      <dgm:t>
        <a:bodyPr/>
        <a:lstStyle/>
        <a:p>
          <a:endParaRPr lang="en-US" sz="1400"/>
        </a:p>
      </dgm:t>
    </dgm:pt>
    <dgm:pt modelId="{77C1F93A-F086-430B-8F4E-608DA2DE2078}">
      <dgm:prSet custT="1"/>
      <dgm:spPr>
        <a:solidFill>
          <a:srgbClr val="7CD1EA"/>
        </a:solidFill>
      </dgm:spPr>
      <dgm:t>
        <a:bodyPr/>
        <a:lstStyle/>
        <a:p>
          <a:r>
            <a:rPr lang="en-US" sz="1600" b="1" dirty="0">
              <a:solidFill>
                <a:schemeClr val="tx1"/>
              </a:solidFill>
            </a:rPr>
            <a:t>Runtime</a:t>
          </a:r>
        </a:p>
      </dgm:t>
    </dgm:pt>
    <dgm:pt modelId="{460F18F5-5F2E-40C5-9268-D4D6BE0717E0}" type="parTrans" cxnId="{016971A2-EC23-4E96-B52A-CE366620F211}">
      <dgm:prSet/>
      <dgm:spPr/>
      <dgm:t>
        <a:bodyPr/>
        <a:lstStyle/>
        <a:p>
          <a:endParaRPr lang="en-US" sz="1400"/>
        </a:p>
      </dgm:t>
    </dgm:pt>
    <dgm:pt modelId="{BAB575AB-C0CA-4325-821F-38FDA42E62F1}" type="sibTrans" cxnId="{016971A2-EC23-4E96-B52A-CE366620F211}">
      <dgm:prSet/>
      <dgm:spPr/>
      <dgm:t>
        <a:bodyPr/>
        <a:lstStyle/>
        <a:p>
          <a:endParaRPr lang="en-US" sz="1400"/>
        </a:p>
      </dgm:t>
    </dgm:pt>
    <dgm:pt modelId="{CF54AEB1-99FE-4305-B577-D86CF943BDD9}" type="pres">
      <dgm:prSet presAssocID="{1371B95F-0152-4BC6-A75E-7A3E15369575}" presName="composite" presStyleCnt="0">
        <dgm:presLayoutVars>
          <dgm:chMax val="1"/>
          <dgm:dir/>
          <dgm:resizeHandles val="exact"/>
        </dgm:presLayoutVars>
      </dgm:prSet>
      <dgm:spPr/>
      <dgm:t>
        <a:bodyPr/>
        <a:lstStyle/>
        <a:p>
          <a:endParaRPr lang="en-US"/>
        </a:p>
      </dgm:t>
    </dgm:pt>
    <dgm:pt modelId="{C7095A9B-2C84-4482-81A9-78BCFFB45E97}" type="pres">
      <dgm:prSet presAssocID="{27BF25D9-7B5C-4ACC-B04D-4AB2E0D08FE1}" presName="roof" presStyleLbl="dkBgShp" presStyleIdx="0" presStyleCnt="2"/>
      <dgm:spPr/>
      <dgm:t>
        <a:bodyPr/>
        <a:lstStyle/>
        <a:p>
          <a:endParaRPr lang="en-US"/>
        </a:p>
      </dgm:t>
    </dgm:pt>
    <dgm:pt modelId="{73AB559A-31D1-487F-8D33-BA0DE3EE6C6A}" type="pres">
      <dgm:prSet presAssocID="{27BF25D9-7B5C-4ACC-B04D-4AB2E0D08FE1}" presName="pillars" presStyleCnt="0"/>
      <dgm:spPr/>
    </dgm:pt>
    <dgm:pt modelId="{2F54EFDB-08C2-417E-BFFC-8493C9EE257C}" type="pres">
      <dgm:prSet presAssocID="{27BF25D9-7B5C-4ACC-B04D-4AB2E0D08FE1}" presName="pillar1" presStyleLbl="node1" presStyleIdx="0" presStyleCnt="4">
        <dgm:presLayoutVars>
          <dgm:bulletEnabled val="1"/>
        </dgm:presLayoutVars>
      </dgm:prSet>
      <dgm:spPr/>
      <dgm:t>
        <a:bodyPr/>
        <a:lstStyle/>
        <a:p>
          <a:endParaRPr lang="en-US"/>
        </a:p>
      </dgm:t>
    </dgm:pt>
    <dgm:pt modelId="{401A43B2-E82F-413C-BF15-1385C2210D64}" type="pres">
      <dgm:prSet presAssocID="{F79F8366-79E8-411C-AF5A-DA1FE7668643}" presName="pillarX" presStyleLbl="node1" presStyleIdx="1" presStyleCnt="4">
        <dgm:presLayoutVars>
          <dgm:bulletEnabled val="1"/>
        </dgm:presLayoutVars>
      </dgm:prSet>
      <dgm:spPr/>
      <dgm:t>
        <a:bodyPr/>
        <a:lstStyle/>
        <a:p>
          <a:endParaRPr lang="en-US"/>
        </a:p>
      </dgm:t>
    </dgm:pt>
    <dgm:pt modelId="{D89256C5-3A58-4C60-9D7B-FF3764429843}" type="pres">
      <dgm:prSet presAssocID="{779E046E-758E-46E7-848F-2E098EE13A5A}" presName="pillarX" presStyleLbl="node1" presStyleIdx="2" presStyleCnt="4">
        <dgm:presLayoutVars>
          <dgm:bulletEnabled val="1"/>
        </dgm:presLayoutVars>
      </dgm:prSet>
      <dgm:spPr/>
      <dgm:t>
        <a:bodyPr/>
        <a:lstStyle/>
        <a:p>
          <a:endParaRPr lang="en-US"/>
        </a:p>
      </dgm:t>
    </dgm:pt>
    <dgm:pt modelId="{931F69F0-1FCB-4930-B374-FB82476EBE48}" type="pres">
      <dgm:prSet presAssocID="{77C1F93A-F086-430B-8F4E-608DA2DE2078}" presName="pillarX" presStyleLbl="node1" presStyleIdx="3" presStyleCnt="4">
        <dgm:presLayoutVars>
          <dgm:bulletEnabled val="1"/>
        </dgm:presLayoutVars>
      </dgm:prSet>
      <dgm:spPr/>
      <dgm:t>
        <a:bodyPr/>
        <a:lstStyle/>
        <a:p>
          <a:endParaRPr lang="en-US"/>
        </a:p>
      </dgm:t>
    </dgm:pt>
    <dgm:pt modelId="{9F93B5F7-2B16-4606-B88C-2390E7611E4B}" type="pres">
      <dgm:prSet presAssocID="{27BF25D9-7B5C-4ACC-B04D-4AB2E0D08FE1}" presName="base" presStyleLbl="dkBgShp" presStyleIdx="1" presStyleCnt="2"/>
      <dgm:spPr>
        <a:solidFill>
          <a:srgbClr val="7E93EE"/>
        </a:solidFill>
      </dgm:spPr>
    </dgm:pt>
  </dgm:ptLst>
  <dgm:cxnLst>
    <dgm:cxn modelId="{C260A626-E34D-4D66-812A-B475267D90C8}" srcId="{27BF25D9-7B5C-4ACC-B04D-4AB2E0D08FE1}" destId="{F79F8366-79E8-411C-AF5A-DA1FE7668643}" srcOrd="1" destOrd="0" parTransId="{A0C61B60-0F4E-4392-9E20-6FB6D1BC8153}" sibTransId="{FF82F6BC-C571-472B-B2DE-497292D37F06}"/>
    <dgm:cxn modelId="{31EE29FD-3AC7-4E4D-B9A6-A50E76FE2F2D}" type="presOf" srcId="{77C1F93A-F086-430B-8F4E-608DA2DE2078}" destId="{931F69F0-1FCB-4930-B374-FB82476EBE48}" srcOrd="0" destOrd="0" presId="urn:microsoft.com/office/officeart/2005/8/layout/hList3"/>
    <dgm:cxn modelId="{016971A2-EC23-4E96-B52A-CE366620F211}" srcId="{27BF25D9-7B5C-4ACC-B04D-4AB2E0D08FE1}" destId="{77C1F93A-F086-430B-8F4E-608DA2DE2078}" srcOrd="3" destOrd="0" parTransId="{460F18F5-5F2E-40C5-9268-D4D6BE0717E0}" sibTransId="{BAB575AB-C0CA-4325-821F-38FDA42E62F1}"/>
    <dgm:cxn modelId="{CCFADC2D-7D9A-4957-9322-2BCDE95AE606}" type="presOf" srcId="{27BF25D9-7B5C-4ACC-B04D-4AB2E0D08FE1}" destId="{C7095A9B-2C84-4482-81A9-78BCFFB45E97}" srcOrd="0" destOrd="0" presId="urn:microsoft.com/office/officeart/2005/8/layout/hList3"/>
    <dgm:cxn modelId="{A4E69C17-6E3A-4157-8367-E8287D937F32}" type="presOf" srcId="{05624B2C-A004-411F-9989-C3B620BBB5F9}" destId="{2F54EFDB-08C2-417E-BFFC-8493C9EE257C}" srcOrd="0" destOrd="0" presId="urn:microsoft.com/office/officeart/2005/8/layout/hList3"/>
    <dgm:cxn modelId="{CD80CAFF-1231-43E6-BE2C-CDED94D59598}" srcId="{1371B95F-0152-4BC6-A75E-7A3E15369575}" destId="{27BF25D9-7B5C-4ACC-B04D-4AB2E0D08FE1}" srcOrd="0" destOrd="0" parTransId="{A422086E-C030-4EF1-BED5-234E8E9C8B6C}" sibTransId="{680F9842-8DE6-4FB9-9126-B45B07C28117}"/>
    <dgm:cxn modelId="{E6F8C1B2-4DCE-4720-BDA7-F0A352D8CFB9}" type="presOf" srcId="{779E046E-758E-46E7-848F-2E098EE13A5A}" destId="{D89256C5-3A58-4C60-9D7B-FF3764429843}" srcOrd="0" destOrd="0" presId="urn:microsoft.com/office/officeart/2005/8/layout/hList3"/>
    <dgm:cxn modelId="{DD91D47F-9A00-4964-A191-1FC1E6D17A33}" type="presOf" srcId="{1371B95F-0152-4BC6-A75E-7A3E15369575}" destId="{CF54AEB1-99FE-4305-B577-D86CF943BDD9}" srcOrd="0" destOrd="0" presId="urn:microsoft.com/office/officeart/2005/8/layout/hList3"/>
    <dgm:cxn modelId="{EB5BDBE0-C384-49D8-A0A9-843292B73E02}" type="presOf" srcId="{F79F8366-79E8-411C-AF5A-DA1FE7668643}" destId="{401A43B2-E82F-413C-BF15-1385C2210D64}" srcOrd="0" destOrd="0" presId="urn:microsoft.com/office/officeart/2005/8/layout/hList3"/>
    <dgm:cxn modelId="{B821AC82-E459-4018-A56C-30A1FF7B55F2}" srcId="{27BF25D9-7B5C-4ACC-B04D-4AB2E0D08FE1}" destId="{05624B2C-A004-411F-9989-C3B620BBB5F9}" srcOrd="0" destOrd="0" parTransId="{C4A754D7-5B34-4ADA-A252-AA865038BD33}" sibTransId="{E9328BB3-92D5-4DA3-A89B-FD184A873428}"/>
    <dgm:cxn modelId="{B4C7325D-9981-49FE-8F48-FB11B2B8A422}" srcId="{27BF25D9-7B5C-4ACC-B04D-4AB2E0D08FE1}" destId="{779E046E-758E-46E7-848F-2E098EE13A5A}" srcOrd="2" destOrd="0" parTransId="{6F07F4BB-36C0-4643-8944-35CB4B827EFF}" sibTransId="{5788E15F-E9E1-44BC-BB0C-31D57F81AFDA}"/>
    <dgm:cxn modelId="{66561C59-6A58-4949-9E26-E56516B80536}" type="presParOf" srcId="{CF54AEB1-99FE-4305-B577-D86CF943BDD9}" destId="{C7095A9B-2C84-4482-81A9-78BCFFB45E97}" srcOrd="0" destOrd="0" presId="urn:microsoft.com/office/officeart/2005/8/layout/hList3"/>
    <dgm:cxn modelId="{5E0EA001-B48D-45A5-8239-FB40965FB975}" type="presParOf" srcId="{CF54AEB1-99FE-4305-B577-D86CF943BDD9}" destId="{73AB559A-31D1-487F-8D33-BA0DE3EE6C6A}" srcOrd="1" destOrd="0" presId="urn:microsoft.com/office/officeart/2005/8/layout/hList3"/>
    <dgm:cxn modelId="{F98FF04D-9CCF-472B-8D8D-4F2489E9A186}" type="presParOf" srcId="{73AB559A-31D1-487F-8D33-BA0DE3EE6C6A}" destId="{2F54EFDB-08C2-417E-BFFC-8493C9EE257C}" srcOrd="0" destOrd="0" presId="urn:microsoft.com/office/officeart/2005/8/layout/hList3"/>
    <dgm:cxn modelId="{0054506F-0DCB-4FEE-A5F6-E23F7309E9D4}" type="presParOf" srcId="{73AB559A-31D1-487F-8D33-BA0DE3EE6C6A}" destId="{401A43B2-E82F-413C-BF15-1385C2210D64}" srcOrd="1" destOrd="0" presId="urn:microsoft.com/office/officeart/2005/8/layout/hList3"/>
    <dgm:cxn modelId="{E6FC70C0-7118-4CAE-80B7-7376E5CCDA89}" type="presParOf" srcId="{73AB559A-31D1-487F-8D33-BA0DE3EE6C6A}" destId="{D89256C5-3A58-4C60-9D7B-FF3764429843}" srcOrd="2" destOrd="0" presId="urn:microsoft.com/office/officeart/2005/8/layout/hList3"/>
    <dgm:cxn modelId="{0F3C6ED0-627E-4D27-8277-9D2C98CFB95B}" type="presParOf" srcId="{73AB559A-31D1-487F-8D33-BA0DE3EE6C6A}" destId="{931F69F0-1FCB-4930-B374-FB82476EBE48}" srcOrd="3" destOrd="0" presId="urn:microsoft.com/office/officeart/2005/8/layout/hList3"/>
    <dgm:cxn modelId="{ED0F7042-5DDE-45C8-B0BC-23EE693D38A6}" type="presParOf" srcId="{CF54AEB1-99FE-4305-B577-D86CF943BDD9}" destId="{9F93B5F7-2B16-4606-B88C-2390E7611E4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Amazon ECS integration</a:t>
          </a:r>
        </a:p>
      </dgm:t>
    </dgm:pt>
    <dgm:pt modelId="{F825D9CA-75BB-489F-B7C7-FF775C3DE158}" type="parTrans" cxnId="{992C5145-E39D-4D58-8360-5954A3342C0A}">
      <dgm:prSet/>
      <dgm:spPr/>
      <dgm:t>
        <a:bodyPr/>
        <a:lstStyle/>
        <a:p>
          <a:endParaRPr lang="en-US" sz="2400" dirty="0"/>
        </a:p>
      </dgm:t>
    </dgm:pt>
    <dgm:pt modelId="{31826420-A59F-4A54-9CAC-4220FB00A081}" type="sibTrans" cxnId="{992C5145-E39D-4D58-8360-5954A3342C0A}">
      <dgm:prSet/>
      <dgm:spPr/>
      <dgm:t>
        <a:bodyPr/>
        <a:lstStyle/>
        <a:p>
          <a:endParaRPr lang="en-US" sz="2400" dirty="0"/>
        </a:p>
      </dgm:t>
    </dgm:pt>
    <dgm:pt modelId="{49AAE945-469A-4B0C-9A55-5CE97FA292D5}">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Docker support</a:t>
          </a:r>
        </a:p>
      </dgm:t>
    </dgm:pt>
    <dgm:pt modelId="{E85A3B7C-0C51-4C36-9D2B-E404B1A235B4}" type="parTrans" cxnId="{EDC17AE4-C041-472E-9F80-3417B79AF064}">
      <dgm:prSet/>
      <dgm:spPr/>
      <dgm:t>
        <a:bodyPr/>
        <a:lstStyle/>
        <a:p>
          <a:endParaRPr lang="en-US" sz="2400" dirty="0"/>
        </a:p>
      </dgm:t>
    </dgm:pt>
    <dgm:pt modelId="{2D567A9E-4953-4BF9-A1B9-C4859DDB5827}" type="sibTrans" cxnId="{EDC17AE4-C041-472E-9F80-3417B79AF064}">
      <dgm:prSet/>
      <dgm:spPr/>
      <dgm:t>
        <a:bodyPr/>
        <a:lstStyle/>
        <a:p>
          <a:endParaRPr lang="en-US" sz="2400" dirty="0"/>
        </a:p>
      </dgm:t>
    </dgm:pt>
    <dgm:pt modelId="{7130BEED-D988-4C05-ACEC-CD13F4814987}">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Team collaboration</a:t>
          </a:r>
        </a:p>
      </dgm:t>
    </dgm:pt>
    <dgm:pt modelId="{CF337D5C-70AD-48AE-8C24-59D70B1162DD}" type="parTrans" cxnId="{558DF1AA-7F0B-401C-931C-82C7465EC333}">
      <dgm:prSet/>
      <dgm:spPr/>
      <dgm:t>
        <a:bodyPr/>
        <a:lstStyle/>
        <a:p>
          <a:endParaRPr lang="en-US" sz="2400" dirty="0"/>
        </a:p>
      </dgm:t>
    </dgm:pt>
    <dgm:pt modelId="{0A5F8B0A-8BE0-4989-91DA-4CA92C3DBB40}" type="sibTrans" cxnId="{558DF1AA-7F0B-401C-931C-82C7465EC333}">
      <dgm:prSet/>
      <dgm:spPr/>
      <dgm:t>
        <a:bodyPr/>
        <a:lstStyle/>
        <a:p>
          <a:endParaRPr lang="en-US" sz="2400" dirty="0"/>
        </a:p>
      </dgm:t>
    </dgm:pt>
    <dgm:pt modelId="{D7BA72B6-4FD4-4D49-B2CF-2D9B164F21EE}">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Access control</a:t>
          </a:r>
        </a:p>
      </dgm:t>
    </dgm:pt>
    <dgm:pt modelId="{E00858C5-D992-45D4-8834-64D72EFCF5C6}" type="parTrans" cxnId="{8F3EC966-B1E3-40E8-9A1D-E776AA73D013}">
      <dgm:prSet/>
      <dgm:spPr/>
      <dgm:t>
        <a:bodyPr/>
        <a:lstStyle/>
        <a:p>
          <a:endParaRPr lang="en-US" sz="2400" dirty="0"/>
        </a:p>
      </dgm:t>
    </dgm:pt>
    <dgm:pt modelId="{193E8B7C-FCA7-44E9-A8AE-615261929CAE}" type="sibTrans" cxnId="{8F3EC966-B1E3-40E8-9A1D-E776AA73D013}">
      <dgm:prSet/>
      <dgm:spPr/>
      <dgm:t>
        <a:bodyPr/>
        <a:lstStyle/>
        <a:p>
          <a:endParaRPr lang="en-US" sz="2400" dirty="0"/>
        </a:p>
      </dgm:t>
    </dgm:pt>
    <dgm:pt modelId="{BBFF3345-66B9-4E50-A41F-1B7903855C0D}">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Third-party integrations</a:t>
          </a:r>
        </a:p>
      </dgm:t>
    </dgm:pt>
    <dgm:pt modelId="{97225D21-C78D-4557-B752-71F7BE2D912E}" type="parTrans" cxnId="{C32CB394-5FCB-4E9C-9B76-8E98E8461DA4}">
      <dgm:prSet/>
      <dgm:spPr/>
      <dgm:t>
        <a:bodyPr/>
        <a:lstStyle/>
        <a:p>
          <a:endParaRPr lang="en-US" sz="2400" dirty="0"/>
        </a:p>
      </dgm:t>
    </dgm:pt>
    <dgm:pt modelId="{198CFA75-0F18-4571-8640-0317E8B40765}" type="sibTrans" cxnId="{C32CB394-5FCB-4E9C-9B76-8E98E8461DA4}">
      <dgm:prSet/>
      <dgm:spPr/>
      <dgm:t>
        <a:bodyPr/>
        <a:lstStyle/>
        <a:p>
          <a:endParaRPr lang="en-US" sz="2400" dirty="0"/>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rgbClr val="008296"/>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5">
        <dgm:presLayoutVars>
          <dgm:bulletEnabled val="1"/>
        </dgm:presLayoutVars>
      </dgm:prSet>
      <dgm:spPr/>
      <dgm:t>
        <a:bodyPr/>
        <a:lstStyle/>
        <a:p>
          <a:endParaRPr lang="en-US"/>
        </a:p>
      </dgm:t>
    </dgm:pt>
    <dgm:pt modelId="{07678235-849D-4E54-8680-0773AF300CC3}" type="pres">
      <dgm:prSet presAssocID="{4F914BA1-C3F0-4C0A-A1FD-E47BE1FF391D}" presName="aSpace" presStyleCnt="0"/>
      <dgm:spPr/>
    </dgm:pt>
    <dgm:pt modelId="{0D15FF8F-6824-44C6-9040-41C331442A42}" type="pres">
      <dgm:prSet presAssocID="{49AAE945-469A-4B0C-9A55-5CE97FA292D5}" presName="aNode" presStyleLbl="fgAcc1" presStyleIdx="1" presStyleCnt="5">
        <dgm:presLayoutVars>
          <dgm:bulletEnabled val="1"/>
        </dgm:presLayoutVars>
      </dgm:prSet>
      <dgm:spPr/>
      <dgm:t>
        <a:bodyPr/>
        <a:lstStyle/>
        <a:p>
          <a:endParaRPr lang="en-US"/>
        </a:p>
      </dgm:t>
    </dgm:pt>
    <dgm:pt modelId="{A94C5FB6-F23F-41E5-81BE-EC0BAD7CC4B7}" type="pres">
      <dgm:prSet presAssocID="{49AAE945-469A-4B0C-9A55-5CE97FA292D5}" presName="aSpace" presStyleCnt="0"/>
      <dgm:spPr/>
    </dgm:pt>
    <dgm:pt modelId="{8907B292-FACD-4FE8-BD96-1D241FB66492}" type="pres">
      <dgm:prSet presAssocID="{7130BEED-D988-4C05-ACEC-CD13F4814987}" presName="aNode" presStyleLbl="fgAcc1" presStyleIdx="2" presStyleCnt="5">
        <dgm:presLayoutVars>
          <dgm:bulletEnabled val="1"/>
        </dgm:presLayoutVars>
      </dgm:prSet>
      <dgm:spPr/>
      <dgm:t>
        <a:bodyPr/>
        <a:lstStyle/>
        <a:p>
          <a:endParaRPr lang="en-US"/>
        </a:p>
      </dgm:t>
    </dgm:pt>
    <dgm:pt modelId="{DB6563B5-80CE-4609-B46D-1FE8AF87D531}" type="pres">
      <dgm:prSet presAssocID="{7130BEED-D988-4C05-ACEC-CD13F4814987}" presName="aSpace" presStyleCnt="0"/>
      <dgm:spPr/>
    </dgm:pt>
    <dgm:pt modelId="{3C977000-F634-4606-B5FC-5AD8E067CE8E}" type="pres">
      <dgm:prSet presAssocID="{D7BA72B6-4FD4-4D49-B2CF-2D9B164F21EE}" presName="aNode" presStyleLbl="fgAcc1" presStyleIdx="3" presStyleCnt="5">
        <dgm:presLayoutVars>
          <dgm:bulletEnabled val="1"/>
        </dgm:presLayoutVars>
      </dgm:prSet>
      <dgm:spPr/>
      <dgm:t>
        <a:bodyPr/>
        <a:lstStyle/>
        <a:p>
          <a:endParaRPr lang="en-US"/>
        </a:p>
      </dgm:t>
    </dgm:pt>
    <dgm:pt modelId="{9644F08E-F6A3-4599-B8BF-7F3223AEB185}" type="pres">
      <dgm:prSet presAssocID="{D7BA72B6-4FD4-4D49-B2CF-2D9B164F21EE}" presName="aSpace" presStyleCnt="0"/>
      <dgm:spPr/>
    </dgm:pt>
    <dgm:pt modelId="{9CF015BD-5601-48B2-9CBD-D53D3A76B458}" type="pres">
      <dgm:prSet presAssocID="{BBFF3345-66B9-4E50-A41F-1B7903855C0D}" presName="aNode" presStyleLbl="fgAcc1" presStyleIdx="4" presStyleCnt="5">
        <dgm:presLayoutVars>
          <dgm:bulletEnabled val="1"/>
        </dgm:presLayoutVars>
      </dgm:prSet>
      <dgm:spPr/>
      <dgm:t>
        <a:bodyPr/>
        <a:lstStyle/>
        <a:p>
          <a:endParaRPr lang="en-US"/>
        </a:p>
      </dgm:t>
    </dgm:pt>
    <dgm:pt modelId="{16705F29-61C2-43A6-8826-F6AD0500510C}" type="pres">
      <dgm:prSet presAssocID="{BBFF3345-66B9-4E50-A41F-1B7903855C0D}" presName="aSpace" presStyleCnt="0"/>
      <dgm:spPr/>
    </dgm:pt>
  </dgm:ptLst>
  <dgm:cxnLst>
    <dgm:cxn modelId="{558DF1AA-7F0B-401C-931C-82C7465EC333}" srcId="{3D5E3823-76C4-4839-85A8-B205E630033D}" destId="{7130BEED-D988-4C05-ACEC-CD13F4814987}" srcOrd="2" destOrd="0" parTransId="{CF337D5C-70AD-48AE-8C24-59D70B1162DD}" sibTransId="{0A5F8B0A-8BE0-4989-91DA-4CA92C3DBB40}"/>
    <dgm:cxn modelId="{8F3EC966-B1E3-40E8-9A1D-E776AA73D013}" srcId="{3D5E3823-76C4-4839-85A8-B205E630033D}" destId="{D7BA72B6-4FD4-4D49-B2CF-2D9B164F21EE}" srcOrd="3" destOrd="0" parTransId="{E00858C5-D992-45D4-8834-64D72EFCF5C6}" sibTransId="{193E8B7C-FCA7-44E9-A8AE-615261929CAE}"/>
    <dgm:cxn modelId="{74B68508-C28A-4C58-8F87-A6143E0EA978}" type="presOf" srcId="{BBFF3345-66B9-4E50-A41F-1B7903855C0D}" destId="{9CF015BD-5601-48B2-9CBD-D53D3A76B458}" srcOrd="0" destOrd="0" presId="urn:microsoft.com/office/officeart/2005/8/layout/pyramid2"/>
    <dgm:cxn modelId="{B0E168DB-ED73-4D49-9009-D202A428C234}" type="presOf" srcId="{4F914BA1-C3F0-4C0A-A1FD-E47BE1FF391D}" destId="{4DFFE1A1-A53B-4A4C-AE73-70D09E4AC534}" srcOrd="0" destOrd="0" presId="urn:microsoft.com/office/officeart/2005/8/layout/pyramid2"/>
    <dgm:cxn modelId="{992C5145-E39D-4D58-8360-5954A3342C0A}" srcId="{3D5E3823-76C4-4839-85A8-B205E630033D}" destId="{4F914BA1-C3F0-4C0A-A1FD-E47BE1FF391D}" srcOrd="0" destOrd="0" parTransId="{F825D9CA-75BB-489F-B7C7-FF775C3DE158}" sibTransId="{31826420-A59F-4A54-9CAC-4220FB00A081}"/>
    <dgm:cxn modelId="{EDC17AE4-C041-472E-9F80-3417B79AF064}" srcId="{3D5E3823-76C4-4839-85A8-B205E630033D}" destId="{49AAE945-469A-4B0C-9A55-5CE97FA292D5}" srcOrd="1" destOrd="0" parTransId="{E85A3B7C-0C51-4C36-9D2B-E404B1A235B4}" sibTransId="{2D567A9E-4953-4BF9-A1B9-C4859DDB5827}"/>
    <dgm:cxn modelId="{4E8A1ABD-8B86-4731-818B-5A738FE054C0}" type="presOf" srcId="{D7BA72B6-4FD4-4D49-B2CF-2D9B164F21EE}" destId="{3C977000-F634-4606-B5FC-5AD8E067CE8E}" srcOrd="0" destOrd="0" presId="urn:microsoft.com/office/officeart/2005/8/layout/pyramid2"/>
    <dgm:cxn modelId="{69E99511-CD98-414D-867D-30094CA8509B}" type="presOf" srcId="{3D5E3823-76C4-4839-85A8-B205E630033D}" destId="{99FA1CEB-B87C-44A5-AE1B-5A56331DA56C}" srcOrd="0" destOrd="0" presId="urn:microsoft.com/office/officeart/2005/8/layout/pyramid2"/>
    <dgm:cxn modelId="{0F6D3EB8-4BF0-4F13-84E3-14B7C407BAB3}" type="presOf" srcId="{49AAE945-469A-4B0C-9A55-5CE97FA292D5}" destId="{0D15FF8F-6824-44C6-9040-41C331442A42}" srcOrd="0" destOrd="0" presId="urn:microsoft.com/office/officeart/2005/8/layout/pyramid2"/>
    <dgm:cxn modelId="{D6B494A4-05EF-4A44-BABB-CFFB24E4E8FC}" type="presOf" srcId="{7130BEED-D988-4C05-ACEC-CD13F4814987}" destId="{8907B292-FACD-4FE8-BD96-1D241FB66492}" srcOrd="0" destOrd="0" presId="urn:microsoft.com/office/officeart/2005/8/layout/pyramid2"/>
    <dgm:cxn modelId="{C32CB394-5FCB-4E9C-9B76-8E98E8461DA4}" srcId="{3D5E3823-76C4-4839-85A8-B205E630033D}" destId="{BBFF3345-66B9-4E50-A41F-1B7903855C0D}" srcOrd="4" destOrd="0" parTransId="{97225D21-C78D-4557-B752-71F7BE2D912E}" sibTransId="{198CFA75-0F18-4571-8640-0317E8B40765}"/>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D3CE4764-23A9-46AF-A775-EFD6F3DB772D}" type="presParOf" srcId="{F80D154B-A495-4346-9EBE-6685D2FA9E79}" destId="{0D15FF8F-6824-44C6-9040-41C331442A42}" srcOrd="2" destOrd="0" presId="urn:microsoft.com/office/officeart/2005/8/layout/pyramid2"/>
    <dgm:cxn modelId="{6C628973-9765-49DA-8C77-5111BA106C2D}" type="presParOf" srcId="{F80D154B-A495-4346-9EBE-6685D2FA9E79}" destId="{A94C5FB6-F23F-41E5-81BE-EC0BAD7CC4B7}" srcOrd="3" destOrd="0" presId="urn:microsoft.com/office/officeart/2005/8/layout/pyramid2"/>
    <dgm:cxn modelId="{04C4E699-75D3-4A59-908F-C39133D964D4}" type="presParOf" srcId="{F80D154B-A495-4346-9EBE-6685D2FA9E79}" destId="{8907B292-FACD-4FE8-BD96-1D241FB66492}" srcOrd="4" destOrd="0" presId="urn:microsoft.com/office/officeart/2005/8/layout/pyramid2"/>
    <dgm:cxn modelId="{15138395-1A2C-49CE-A012-4DF0748E3D77}" type="presParOf" srcId="{F80D154B-A495-4346-9EBE-6685D2FA9E79}" destId="{DB6563B5-80CE-4609-B46D-1FE8AF87D531}" srcOrd="5" destOrd="0" presId="urn:microsoft.com/office/officeart/2005/8/layout/pyramid2"/>
    <dgm:cxn modelId="{8981C9C0-1BE6-43FE-8A01-83E0C30A167F}" type="presParOf" srcId="{F80D154B-A495-4346-9EBE-6685D2FA9E79}" destId="{3C977000-F634-4606-B5FC-5AD8E067CE8E}" srcOrd="6" destOrd="0" presId="urn:microsoft.com/office/officeart/2005/8/layout/pyramid2"/>
    <dgm:cxn modelId="{AE4249C8-34CC-4AB2-8858-BE76899C0CC7}" type="presParOf" srcId="{F80D154B-A495-4346-9EBE-6685D2FA9E79}" destId="{9644F08E-F6A3-4599-B8BF-7F3223AEB185}" srcOrd="7" destOrd="0" presId="urn:microsoft.com/office/officeart/2005/8/layout/pyramid2"/>
    <dgm:cxn modelId="{8BFDF812-9F7F-4F9E-B885-A5995AF2D65F}" type="presParOf" srcId="{F80D154B-A495-4346-9EBE-6685D2FA9E79}" destId="{9CF015BD-5601-48B2-9CBD-D53D3A76B458}" srcOrd="8" destOrd="0" presId="urn:microsoft.com/office/officeart/2005/8/layout/pyramid2"/>
    <dgm:cxn modelId="{F16AAC9B-04A2-4392-B666-AE693DB9AB9E}" type="presParOf" srcId="{F80D154B-A495-4346-9EBE-6685D2FA9E79}" destId="{16705F29-61C2-43A6-8826-F6AD0500510C}" srcOrd="9" destOrd="0" presId="urn:microsoft.com/office/officeart/2005/8/layout/pyramid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5A9B-2C84-4482-81A9-78BCFFB45E97}">
      <dsp:nvSpPr>
        <dsp:cNvPr id="0" name=""/>
        <dsp:cNvSpPr/>
      </dsp:nvSpPr>
      <dsp:spPr>
        <a:xfrm>
          <a:off x="0" y="0"/>
          <a:ext cx="4147668" cy="798651"/>
        </a:xfrm>
        <a:prstGeom prst="rect">
          <a:avLst/>
        </a:prstGeom>
        <a:solidFill>
          <a:srgbClr val="7E93EE"/>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rPr>
            <a:t>Containers have everything the software needs to run:</a:t>
          </a:r>
        </a:p>
      </dsp:txBody>
      <dsp:txXfrm>
        <a:off x="0" y="0"/>
        <a:ext cx="4147668" cy="798651"/>
      </dsp:txXfrm>
    </dsp:sp>
    <dsp:sp modelId="{2F54EFDB-08C2-417E-BFFC-8493C9EE257C}">
      <dsp:nvSpPr>
        <dsp:cNvPr id="0" name=""/>
        <dsp:cNvSpPr/>
      </dsp:nvSpPr>
      <dsp:spPr>
        <a:xfrm>
          <a:off x="0"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Libraries</a:t>
          </a:r>
        </a:p>
      </dsp:txBody>
      <dsp:txXfrm>
        <a:off x="0" y="798651"/>
        <a:ext cx="1036917" cy="1677168"/>
      </dsp:txXfrm>
    </dsp:sp>
    <dsp:sp modelId="{401A43B2-E82F-413C-BF15-1385C2210D64}">
      <dsp:nvSpPr>
        <dsp:cNvPr id="0" name=""/>
        <dsp:cNvSpPr/>
      </dsp:nvSpPr>
      <dsp:spPr>
        <a:xfrm>
          <a:off x="1036916"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System tools</a:t>
          </a:r>
        </a:p>
      </dsp:txBody>
      <dsp:txXfrm>
        <a:off x="1036916" y="798651"/>
        <a:ext cx="1036917" cy="1677168"/>
      </dsp:txXfrm>
    </dsp:sp>
    <dsp:sp modelId="{D89256C5-3A58-4C60-9D7B-FF3764429843}">
      <dsp:nvSpPr>
        <dsp:cNvPr id="0" name=""/>
        <dsp:cNvSpPr/>
      </dsp:nvSpPr>
      <dsp:spPr>
        <a:xfrm>
          <a:off x="2073833"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Code</a:t>
          </a:r>
        </a:p>
      </dsp:txBody>
      <dsp:txXfrm>
        <a:off x="2073833" y="798651"/>
        <a:ext cx="1036917" cy="1677168"/>
      </dsp:txXfrm>
    </dsp:sp>
    <dsp:sp modelId="{931F69F0-1FCB-4930-B374-FB82476EBE48}">
      <dsp:nvSpPr>
        <dsp:cNvPr id="0" name=""/>
        <dsp:cNvSpPr/>
      </dsp:nvSpPr>
      <dsp:spPr>
        <a:xfrm>
          <a:off x="3110751"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Runtime</a:t>
          </a:r>
        </a:p>
      </dsp:txBody>
      <dsp:txXfrm>
        <a:off x="3110751" y="798651"/>
        <a:ext cx="1036917" cy="1677168"/>
      </dsp:txXfrm>
    </dsp:sp>
    <dsp:sp modelId="{9F93B5F7-2B16-4606-B88C-2390E7611E4B}">
      <dsp:nvSpPr>
        <dsp:cNvPr id="0" name=""/>
        <dsp:cNvSpPr/>
      </dsp:nvSpPr>
      <dsp:spPr>
        <a:xfrm>
          <a:off x="0" y="2475819"/>
          <a:ext cx="4147668" cy="186352"/>
        </a:xfrm>
        <a:prstGeom prst="rect">
          <a:avLst/>
        </a:prstGeom>
        <a:solidFill>
          <a:srgbClr val="7E93EE"/>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5A9B-2C84-4482-81A9-78BCFFB45E97}">
      <dsp:nvSpPr>
        <dsp:cNvPr id="0" name=""/>
        <dsp:cNvSpPr/>
      </dsp:nvSpPr>
      <dsp:spPr>
        <a:xfrm>
          <a:off x="0" y="0"/>
          <a:ext cx="4147668" cy="798651"/>
        </a:xfrm>
        <a:prstGeom prst="rect">
          <a:avLst/>
        </a:prstGeom>
        <a:solidFill>
          <a:srgbClr val="7E93EE"/>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rPr>
            <a:t>Containers have everything the software needs to run:</a:t>
          </a:r>
        </a:p>
      </dsp:txBody>
      <dsp:txXfrm>
        <a:off x="0" y="0"/>
        <a:ext cx="4147668" cy="798651"/>
      </dsp:txXfrm>
    </dsp:sp>
    <dsp:sp modelId="{2F54EFDB-08C2-417E-BFFC-8493C9EE257C}">
      <dsp:nvSpPr>
        <dsp:cNvPr id="0" name=""/>
        <dsp:cNvSpPr/>
      </dsp:nvSpPr>
      <dsp:spPr>
        <a:xfrm>
          <a:off x="0"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Libraries</a:t>
          </a:r>
        </a:p>
      </dsp:txBody>
      <dsp:txXfrm>
        <a:off x="0" y="798651"/>
        <a:ext cx="1036917" cy="1677168"/>
      </dsp:txXfrm>
    </dsp:sp>
    <dsp:sp modelId="{401A43B2-E82F-413C-BF15-1385C2210D64}">
      <dsp:nvSpPr>
        <dsp:cNvPr id="0" name=""/>
        <dsp:cNvSpPr/>
      </dsp:nvSpPr>
      <dsp:spPr>
        <a:xfrm>
          <a:off x="1036916"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System tools</a:t>
          </a:r>
        </a:p>
      </dsp:txBody>
      <dsp:txXfrm>
        <a:off x="1036916" y="798651"/>
        <a:ext cx="1036917" cy="1677168"/>
      </dsp:txXfrm>
    </dsp:sp>
    <dsp:sp modelId="{D89256C5-3A58-4C60-9D7B-FF3764429843}">
      <dsp:nvSpPr>
        <dsp:cNvPr id="0" name=""/>
        <dsp:cNvSpPr/>
      </dsp:nvSpPr>
      <dsp:spPr>
        <a:xfrm>
          <a:off x="2073833"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Code</a:t>
          </a:r>
        </a:p>
      </dsp:txBody>
      <dsp:txXfrm>
        <a:off x="2073833" y="798651"/>
        <a:ext cx="1036917" cy="1677168"/>
      </dsp:txXfrm>
    </dsp:sp>
    <dsp:sp modelId="{931F69F0-1FCB-4930-B374-FB82476EBE48}">
      <dsp:nvSpPr>
        <dsp:cNvPr id="0" name=""/>
        <dsp:cNvSpPr/>
      </dsp:nvSpPr>
      <dsp:spPr>
        <a:xfrm>
          <a:off x="3110751" y="798651"/>
          <a:ext cx="1036917" cy="1677168"/>
        </a:xfrm>
        <a:prstGeom prst="rect">
          <a:avLst/>
        </a:prstGeom>
        <a:solidFill>
          <a:srgbClr val="7CD1EA"/>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Runtime</a:t>
          </a:r>
        </a:p>
      </dsp:txBody>
      <dsp:txXfrm>
        <a:off x="3110751" y="798651"/>
        <a:ext cx="1036917" cy="1677168"/>
      </dsp:txXfrm>
    </dsp:sp>
    <dsp:sp modelId="{9F93B5F7-2B16-4606-B88C-2390E7611E4B}">
      <dsp:nvSpPr>
        <dsp:cNvPr id="0" name=""/>
        <dsp:cNvSpPr/>
      </dsp:nvSpPr>
      <dsp:spPr>
        <a:xfrm>
          <a:off x="0" y="2475819"/>
          <a:ext cx="4147668" cy="186352"/>
        </a:xfrm>
        <a:prstGeom prst="rect">
          <a:avLst/>
        </a:prstGeom>
        <a:solidFill>
          <a:srgbClr val="7E93EE"/>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824561" y="0"/>
          <a:ext cx="4711781" cy="4711781"/>
        </a:xfrm>
        <a:prstGeom prst="triangle">
          <a:avLst/>
        </a:prstGeom>
        <a:solidFill>
          <a:srgbClr val="008296"/>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180451" y="471638"/>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Amazon ECS integration</a:t>
          </a:r>
        </a:p>
      </dsp:txBody>
      <dsp:txXfrm>
        <a:off x="3213156" y="504343"/>
        <a:ext cx="2997247" cy="604546"/>
      </dsp:txXfrm>
    </dsp:sp>
    <dsp:sp modelId="{0D15FF8F-6824-44C6-9040-41C331442A42}">
      <dsp:nvSpPr>
        <dsp:cNvPr id="0" name=""/>
        <dsp:cNvSpPr/>
      </dsp:nvSpPr>
      <dsp:spPr>
        <a:xfrm>
          <a:off x="3180451" y="1225339"/>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Docker support</a:t>
          </a:r>
        </a:p>
      </dsp:txBody>
      <dsp:txXfrm>
        <a:off x="3213156" y="1258044"/>
        <a:ext cx="2997247" cy="604546"/>
      </dsp:txXfrm>
    </dsp:sp>
    <dsp:sp modelId="{8907B292-FACD-4FE8-BD96-1D241FB66492}">
      <dsp:nvSpPr>
        <dsp:cNvPr id="0" name=""/>
        <dsp:cNvSpPr/>
      </dsp:nvSpPr>
      <dsp:spPr>
        <a:xfrm>
          <a:off x="3180451" y="1979040"/>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Team collaboration</a:t>
          </a:r>
        </a:p>
      </dsp:txBody>
      <dsp:txXfrm>
        <a:off x="3213156" y="2011745"/>
        <a:ext cx="2997247" cy="604546"/>
      </dsp:txXfrm>
    </dsp:sp>
    <dsp:sp modelId="{3C977000-F634-4606-B5FC-5AD8E067CE8E}">
      <dsp:nvSpPr>
        <dsp:cNvPr id="0" name=""/>
        <dsp:cNvSpPr/>
      </dsp:nvSpPr>
      <dsp:spPr>
        <a:xfrm>
          <a:off x="3180451" y="2732740"/>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Access control</a:t>
          </a:r>
        </a:p>
      </dsp:txBody>
      <dsp:txXfrm>
        <a:off x="3213156" y="2765445"/>
        <a:ext cx="2997247" cy="604546"/>
      </dsp:txXfrm>
    </dsp:sp>
    <dsp:sp modelId="{9CF015BD-5601-48B2-9CBD-D53D3A76B458}">
      <dsp:nvSpPr>
        <dsp:cNvPr id="0" name=""/>
        <dsp:cNvSpPr/>
      </dsp:nvSpPr>
      <dsp:spPr>
        <a:xfrm>
          <a:off x="3180451" y="3486441"/>
          <a:ext cx="3062657" cy="669956"/>
        </a:xfrm>
        <a:prstGeom prst="roundRect">
          <a:avLst/>
        </a:prstGeom>
        <a:solidFill>
          <a:schemeClr val="lt1"/>
        </a:solidFill>
        <a:ln w="10795"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Third-party integrations</a:t>
          </a:r>
        </a:p>
      </dsp:txBody>
      <dsp:txXfrm>
        <a:off x="3213156" y="3519146"/>
        <a:ext cx="2997247" cy="604546"/>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3/21/2023</a:t>
            </a:fld>
            <a:endParaRPr lang="en-US"/>
          </a:p>
        </p:txBody>
      </p:sp>
      <p:sp>
        <p:nvSpPr>
          <p:cNvPr id="4" name="Footer Placeholder 3">
            <a:extLst>
              <a:ext uri="{FF2B5EF4-FFF2-40B4-BE49-F238E27FC236}">
                <a16:creationId xmlns=""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3/21/2023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4" name="Slide Image Placeholder 3">
            <a:extLst>
              <a:ext uri="{FF2B5EF4-FFF2-40B4-BE49-F238E27FC236}">
                <a16:creationId xmlns="" xmlns:a16="http://schemas.microsoft.com/office/drawing/2014/main" id="{22546C6A-EF81-1C0D-1B04-6C66137E2063}"/>
              </a:ext>
            </a:extLst>
          </p:cNvPr>
          <p:cNvSpPr>
            <a:spLocks noGrp="1" noRot="1" noChangeAspect="1"/>
          </p:cNvSpPr>
          <p:nvPr>
            <p:ph type="sldImg"/>
          </p:nvPr>
        </p:nvSpPr>
        <p:spPr/>
      </p:sp>
    </p:spTree>
    <p:extLst>
      <p:ext uri="{BB962C8B-B14F-4D97-AF65-F5344CB8AC3E}">
        <p14:creationId xmlns:p14="http://schemas.microsoft.com/office/powerpoint/2010/main" val="21240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303712"/>
          </a:xfrm>
        </p:spPr>
        <p:txBody>
          <a:bodyPr/>
          <a:lstStyle/>
          <a:p>
            <a:endParaRPr lang="en-US" dirty="0"/>
          </a:p>
        </p:txBody>
      </p:sp>
      <p:sp>
        <p:nvSpPr>
          <p:cNvPr id="5" name="Slide Image Placeholder 4">
            <a:extLst>
              <a:ext uri="{FF2B5EF4-FFF2-40B4-BE49-F238E27FC236}">
                <a16:creationId xmlns="" xmlns:a16="http://schemas.microsoft.com/office/drawing/2014/main" id="{E8B3ED0E-0F57-78DD-A1D9-0BFB36C4C5D9}"/>
              </a:ext>
            </a:extLst>
          </p:cNvPr>
          <p:cNvSpPr>
            <a:spLocks noGrp="1" noRot="1" noChangeAspect="1"/>
          </p:cNvSpPr>
          <p:nvPr>
            <p:ph type="sldImg"/>
          </p:nvPr>
        </p:nvSpPr>
        <p:spPr/>
      </p:sp>
    </p:spTree>
    <p:extLst>
      <p:ext uri="{BB962C8B-B14F-4D97-AF65-F5344CB8AC3E}">
        <p14:creationId xmlns:p14="http://schemas.microsoft.com/office/powerpoint/2010/main" val="2476718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E37F5D6E-2F7D-D6F1-94B9-7CC84E85D621}"/>
              </a:ext>
            </a:extLst>
          </p:cNvPr>
          <p:cNvSpPr>
            <a:spLocks noGrp="1" noRot="1" noChangeAspect="1"/>
          </p:cNvSpPr>
          <p:nvPr>
            <p:ph type="sldImg"/>
          </p:nvPr>
        </p:nvSpPr>
        <p:spPr/>
      </p:sp>
    </p:spTree>
    <p:extLst>
      <p:ext uri="{BB962C8B-B14F-4D97-AF65-F5344CB8AC3E}">
        <p14:creationId xmlns:p14="http://schemas.microsoft.com/office/powerpoint/2010/main" val="948957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5CE6035F-2A1A-FCC0-B5FA-09262E89525B}"/>
              </a:ext>
            </a:extLst>
          </p:cNvPr>
          <p:cNvSpPr>
            <a:spLocks noGrp="1" noRot="1" noChangeAspect="1"/>
          </p:cNvSpPr>
          <p:nvPr>
            <p:ph type="sldImg"/>
          </p:nvPr>
        </p:nvSpPr>
        <p:spPr/>
      </p:sp>
    </p:spTree>
    <p:extLst>
      <p:ext uri="{BB962C8B-B14F-4D97-AF65-F5344CB8AC3E}">
        <p14:creationId xmlns:p14="http://schemas.microsoft.com/office/powerpoint/2010/main" val="3284866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0478FCFC-6152-3E94-E26A-8C1099BD7DFC}"/>
              </a:ext>
            </a:extLst>
          </p:cNvPr>
          <p:cNvSpPr>
            <a:spLocks noGrp="1" noRot="1" noChangeAspect="1"/>
          </p:cNvSpPr>
          <p:nvPr>
            <p:ph type="sldImg"/>
          </p:nvPr>
        </p:nvSpPr>
        <p:spPr/>
      </p:sp>
    </p:spTree>
    <p:extLst>
      <p:ext uri="{BB962C8B-B14F-4D97-AF65-F5344CB8AC3E}">
        <p14:creationId xmlns:p14="http://schemas.microsoft.com/office/powerpoint/2010/main" val="26384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066212BB-B664-C1B6-33FF-399F91A6A050}"/>
              </a:ext>
            </a:extLst>
          </p:cNvPr>
          <p:cNvSpPr>
            <a:spLocks noGrp="1" noRot="1" noChangeAspect="1"/>
          </p:cNvSpPr>
          <p:nvPr>
            <p:ph type="sldImg"/>
          </p:nvPr>
        </p:nvSpPr>
        <p:spPr/>
      </p:sp>
    </p:spTree>
    <p:extLst>
      <p:ext uri="{BB962C8B-B14F-4D97-AF65-F5344CB8AC3E}">
        <p14:creationId xmlns:p14="http://schemas.microsoft.com/office/powerpoint/2010/main" val="38348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F4F0A7CD-3A9A-277F-4C5E-CDF6817FF852}"/>
              </a:ext>
            </a:extLst>
          </p:cNvPr>
          <p:cNvSpPr>
            <a:spLocks noGrp="1" noRot="1" noChangeAspect="1"/>
          </p:cNvSpPr>
          <p:nvPr>
            <p:ph type="sldImg"/>
          </p:nvPr>
        </p:nvSpPr>
        <p:spPr/>
      </p:sp>
    </p:spTree>
    <p:extLst>
      <p:ext uri="{BB962C8B-B14F-4D97-AF65-F5344CB8AC3E}">
        <p14:creationId xmlns:p14="http://schemas.microsoft.com/office/powerpoint/2010/main" val="2919457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523D3504-1804-4703-8A26-625FDE4E093A}"/>
              </a:ext>
            </a:extLst>
          </p:cNvPr>
          <p:cNvSpPr>
            <a:spLocks noGrp="1" noRot="1" noChangeAspect="1"/>
          </p:cNvSpPr>
          <p:nvPr>
            <p:ph type="sldImg"/>
          </p:nvPr>
        </p:nvSpPr>
        <p:spPr/>
      </p:sp>
    </p:spTree>
    <p:extLst>
      <p:ext uri="{BB962C8B-B14F-4D97-AF65-F5344CB8AC3E}">
        <p14:creationId xmlns:p14="http://schemas.microsoft.com/office/powerpoint/2010/main" val="2462283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B5EEAFC9-F921-145A-0F05-28A8D62FD9E0}"/>
              </a:ext>
            </a:extLst>
          </p:cNvPr>
          <p:cNvSpPr>
            <a:spLocks noGrp="1" noRot="1" noChangeAspect="1"/>
          </p:cNvSpPr>
          <p:nvPr>
            <p:ph type="sldImg"/>
          </p:nvPr>
        </p:nvSpPr>
        <p:spPr/>
      </p:sp>
    </p:spTree>
    <p:extLst>
      <p:ext uri="{BB962C8B-B14F-4D97-AF65-F5344CB8AC3E}">
        <p14:creationId xmlns:p14="http://schemas.microsoft.com/office/powerpoint/2010/main" val="2149694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E9FB1A09-AF38-68B8-9AA3-A484AEDC0594}"/>
              </a:ext>
            </a:extLst>
          </p:cNvPr>
          <p:cNvSpPr>
            <a:spLocks noGrp="1" noRot="1" noChangeAspect="1"/>
          </p:cNvSpPr>
          <p:nvPr>
            <p:ph type="sldImg"/>
          </p:nvPr>
        </p:nvSpPr>
        <p:spPr/>
      </p:sp>
    </p:spTree>
    <p:extLst>
      <p:ext uri="{BB962C8B-B14F-4D97-AF65-F5344CB8AC3E}">
        <p14:creationId xmlns:p14="http://schemas.microsoft.com/office/powerpoint/2010/main" val="2656418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287362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65699D51-198B-0920-12E0-45F2992C96AA}"/>
              </a:ext>
            </a:extLst>
          </p:cNvPr>
          <p:cNvSpPr>
            <a:spLocks noGrp="1" noRot="1" noChangeAspect="1"/>
          </p:cNvSpPr>
          <p:nvPr>
            <p:ph type="sldImg"/>
          </p:nvPr>
        </p:nvSpPr>
        <p:spPr/>
      </p:sp>
    </p:spTree>
    <p:extLst>
      <p:ext uri="{BB962C8B-B14F-4D97-AF65-F5344CB8AC3E}">
        <p14:creationId xmlns:p14="http://schemas.microsoft.com/office/powerpoint/2010/main" val="11030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2CB2A846-C697-4CC6-A5A7-A0EE7BB89AF4}"/>
              </a:ext>
            </a:extLst>
          </p:cNvPr>
          <p:cNvSpPr>
            <a:spLocks noGrp="1" noRot="1" noChangeAspect="1"/>
          </p:cNvSpPr>
          <p:nvPr>
            <p:ph type="sldImg"/>
          </p:nvPr>
        </p:nvSpPr>
        <p:spPr/>
      </p:sp>
    </p:spTree>
    <p:extLst>
      <p:ext uri="{BB962C8B-B14F-4D97-AF65-F5344CB8AC3E}">
        <p14:creationId xmlns:p14="http://schemas.microsoft.com/office/powerpoint/2010/main" val="2271703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A4B03721-47A9-2205-0898-E5F7722DC5BC}"/>
              </a:ext>
            </a:extLst>
          </p:cNvPr>
          <p:cNvSpPr>
            <a:spLocks noGrp="1" noRot="1" noChangeAspect="1"/>
          </p:cNvSpPr>
          <p:nvPr>
            <p:ph type="sldImg"/>
          </p:nvPr>
        </p:nvSpPr>
        <p:spPr/>
      </p:sp>
    </p:spTree>
    <p:extLst>
      <p:ext uri="{BB962C8B-B14F-4D97-AF65-F5344CB8AC3E}">
        <p14:creationId xmlns:p14="http://schemas.microsoft.com/office/powerpoint/2010/main" val="3357753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2AEF70EC-1B77-792E-A079-A7FEE22443B3}"/>
              </a:ext>
            </a:extLst>
          </p:cNvPr>
          <p:cNvSpPr>
            <a:spLocks noGrp="1" noRot="1" noChangeAspect="1"/>
          </p:cNvSpPr>
          <p:nvPr>
            <p:ph type="sldImg"/>
          </p:nvPr>
        </p:nvSpPr>
        <p:spPr/>
      </p:sp>
    </p:spTree>
    <p:extLst>
      <p:ext uri="{BB962C8B-B14F-4D97-AF65-F5344CB8AC3E}">
        <p14:creationId xmlns:p14="http://schemas.microsoft.com/office/powerpoint/2010/main" val="3232990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2AEF70EC-1B77-792E-A079-A7FEE22443B3}"/>
              </a:ext>
            </a:extLst>
          </p:cNvPr>
          <p:cNvSpPr>
            <a:spLocks noGrp="1" noRot="1" noChangeAspect="1"/>
          </p:cNvSpPr>
          <p:nvPr>
            <p:ph type="sldImg"/>
          </p:nvPr>
        </p:nvSpPr>
        <p:spPr/>
      </p:sp>
    </p:spTree>
    <p:extLst>
      <p:ext uri="{BB962C8B-B14F-4D97-AF65-F5344CB8AC3E}">
        <p14:creationId xmlns:p14="http://schemas.microsoft.com/office/powerpoint/2010/main" val="2434192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671357"/>
          </a:xfrm>
        </p:spPr>
        <p:txBody>
          <a:bodyPr/>
          <a:lstStyle/>
          <a:p>
            <a:endParaRPr lang="en-US" dirty="0"/>
          </a:p>
        </p:txBody>
      </p:sp>
      <p:sp>
        <p:nvSpPr>
          <p:cNvPr id="5" name="Slide Image Placeholder 4">
            <a:extLst>
              <a:ext uri="{FF2B5EF4-FFF2-40B4-BE49-F238E27FC236}">
                <a16:creationId xmlns="" xmlns:a16="http://schemas.microsoft.com/office/drawing/2014/main" id="{7D7BE96D-167F-7913-7B7F-CDFC4A3539F3}"/>
              </a:ext>
            </a:extLst>
          </p:cNvPr>
          <p:cNvSpPr>
            <a:spLocks noGrp="1" noRot="1" noChangeAspect="1"/>
          </p:cNvSpPr>
          <p:nvPr>
            <p:ph type="sldImg"/>
          </p:nvPr>
        </p:nvSpPr>
        <p:spPr/>
      </p:sp>
    </p:spTree>
    <p:extLst>
      <p:ext uri="{BB962C8B-B14F-4D97-AF65-F5344CB8AC3E}">
        <p14:creationId xmlns:p14="http://schemas.microsoft.com/office/powerpoint/2010/main" val="1709614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64639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022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7419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84739DDB-7277-5C56-ABB3-02285F71E97F}"/>
              </a:ext>
            </a:extLst>
          </p:cNvPr>
          <p:cNvSpPr>
            <a:spLocks noGrp="1" noRot="1" noChangeAspect="1"/>
          </p:cNvSpPr>
          <p:nvPr>
            <p:ph type="sldImg"/>
          </p:nvPr>
        </p:nvSpPr>
        <p:spPr/>
      </p:sp>
    </p:spTree>
    <p:extLst>
      <p:ext uri="{BB962C8B-B14F-4D97-AF65-F5344CB8AC3E}">
        <p14:creationId xmlns:p14="http://schemas.microsoft.com/office/powerpoint/2010/main" val="1465204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84739DDB-7277-5C56-ABB3-02285F71E97F}"/>
              </a:ext>
            </a:extLst>
          </p:cNvPr>
          <p:cNvSpPr>
            <a:spLocks noGrp="1" noRot="1" noChangeAspect="1"/>
          </p:cNvSpPr>
          <p:nvPr>
            <p:ph type="sldImg"/>
          </p:nvPr>
        </p:nvSpPr>
        <p:spPr/>
      </p:sp>
    </p:spTree>
    <p:extLst>
      <p:ext uri="{BB962C8B-B14F-4D97-AF65-F5344CB8AC3E}">
        <p14:creationId xmlns:p14="http://schemas.microsoft.com/office/powerpoint/2010/main" val="259290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F0D14270-3E34-77B7-2ADC-9217CE6FB9E9}"/>
              </a:ext>
            </a:extLst>
          </p:cNvPr>
          <p:cNvSpPr>
            <a:spLocks noGrp="1" noRot="1" noChangeAspect="1"/>
          </p:cNvSpPr>
          <p:nvPr>
            <p:ph type="sldImg"/>
          </p:nvPr>
        </p:nvSpPr>
        <p:spPr/>
      </p:sp>
    </p:spTree>
    <p:extLst>
      <p:ext uri="{BB962C8B-B14F-4D97-AF65-F5344CB8AC3E}">
        <p14:creationId xmlns:p14="http://schemas.microsoft.com/office/powerpoint/2010/main" val="1502677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32133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99155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4181164"/>
          </a:xfrm>
        </p:spPr>
        <p:txBody>
          <a:bodyPr/>
          <a:lstStyle/>
          <a:p>
            <a:pPr lvl="0"/>
            <a:endParaRPr lang="en-US" dirty="0"/>
          </a:p>
        </p:txBody>
      </p:sp>
      <p:sp>
        <p:nvSpPr>
          <p:cNvPr id="5" name="Slide Image Placeholder 4">
            <a:extLst>
              <a:ext uri="{FF2B5EF4-FFF2-40B4-BE49-F238E27FC236}">
                <a16:creationId xmlns="" xmlns:a16="http://schemas.microsoft.com/office/drawing/2014/main" id="{F0EDAB50-3F45-FCCA-BE4E-41D12228123C}"/>
              </a:ext>
            </a:extLst>
          </p:cNvPr>
          <p:cNvSpPr>
            <a:spLocks noGrp="1" noRot="1" noChangeAspect="1"/>
          </p:cNvSpPr>
          <p:nvPr>
            <p:ph type="sldImg"/>
          </p:nvPr>
        </p:nvSpPr>
        <p:spPr/>
      </p:sp>
    </p:spTree>
    <p:extLst>
      <p:ext uri="{BB962C8B-B14F-4D97-AF65-F5344CB8AC3E}">
        <p14:creationId xmlns:p14="http://schemas.microsoft.com/office/powerpoint/2010/main" val="248354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C9BE7AB0-8118-2808-D134-575B5E630C60}"/>
              </a:ext>
            </a:extLst>
          </p:cNvPr>
          <p:cNvSpPr>
            <a:spLocks noGrp="1" noRot="1" noChangeAspect="1"/>
          </p:cNvSpPr>
          <p:nvPr>
            <p:ph type="sldImg"/>
          </p:nvPr>
        </p:nvSpPr>
        <p:spPr/>
      </p:sp>
    </p:spTree>
    <p:extLst>
      <p:ext uri="{BB962C8B-B14F-4D97-AF65-F5344CB8AC3E}">
        <p14:creationId xmlns:p14="http://schemas.microsoft.com/office/powerpoint/2010/main" val="2731065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ndParaRPr>
          </a:p>
        </p:txBody>
      </p:sp>
    </p:spTree>
    <p:extLst>
      <p:ext uri="{BB962C8B-B14F-4D97-AF65-F5344CB8AC3E}">
        <p14:creationId xmlns:p14="http://schemas.microsoft.com/office/powerpoint/2010/main" val="1686536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Thank you for completing this module.</a:t>
            </a:r>
          </a:p>
        </p:txBody>
      </p:sp>
      <p:sp>
        <p:nvSpPr>
          <p:cNvPr id="5" name="Slide Image Placeholder 4">
            <a:extLst>
              <a:ext uri="{FF2B5EF4-FFF2-40B4-BE49-F238E27FC236}">
                <a16:creationId xmlns="" xmlns:a16="http://schemas.microsoft.com/office/drawing/2014/main" id="{9D54140D-60C6-5736-D219-C4E110E663FE}"/>
              </a:ext>
            </a:extLst>
          </p:cNvPr>
          <p:cNvSpPr>
            <a:spLocks noGrp="1" noRot="1" noChangeAspect="1"/>
          </p:cNvSpPr>
          <p:nvPr>
            <p:ph type="sldImg"/>
          </p:nvPr>
        </p:nvSpPr>
        <p:spPr/>
      </p:sp>
    </p:spTree>
    <p:extLst>
      <p:ext uri="{BB962C8B-B14F-4D97-AF65-F5344CB8AC3E}">
        <p14:creationId xmlns:p14="http://schemas.microsoft.com/office/powerpoint/2010/main" val="406602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00C44D91-D20D-C43B-3412-B390BF95EAA3}"/>
              </a:ext>
            </a:extLst>
          </p:cNvPr>
          <p:cNvSpPr>
            <a:spLocks noGrp="1" noRot="1" noChangeAspect="1"/>
          </p:cNvSpPr>
          <p:nvPr>
            <p:ph type="sldImg"/>
          </p:nvPr>
        </p:nvSpPr>
        <p:spPr/>
      </p:sp>
    </p:spTree>
    <p:extLst>
      <p:ext uri="{BB962C8B-B14F-4D97-AF65-F5344CB8AC3E}">
        <p14:creationId xmlns:p14="http://schemas.microsoft.com/office/powerpoint/2010/main" val="781688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5" name="Slide Image Placeholder 4">
            <a:extLst>
              <a:ext uri="{FF2B5EF4-FFF2-40B4-BE49-F238E27FC236}">
                <a16:creationId xmlns="" xmlns:a16="http://schemas.microsoft.com/office/drawing/2014/main" id="{C156BC0E-C511-93C1-5D42-DAE651C332F5}"/>
              </a:ext>
            </a:extLst>
          </p:cNvPr>
          <p:cNvSpPr>
            <a:spLocks noGrp="1" noRot="1" noChangeAspect="1"/>
          </p:cNvSpPr>
          <p:nvPr>
            <p:ph type="sldImg"/>
          </p:nvPr>
        </p:nvSpPr>
        <p:spPr/>
      </p:sp>
    </p:spTree>
    <p:extLst>
      <p:ext uri="{BB962C8B-B14F-4D97-AF65-F5344CB8AC3E}">
        <p14:creationId xmlns:p14="http://schemas.microsoft.com/office/powerpoint/2010/main" val="3603781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6C4152FE-BBCE-CB3C-A09B-2975753C466E}"/>
              </a:ext>
            </a:extLst>
          </p:cNvPr>
          <p:cNvSpPr>
            <a:spLocks noGrp="1" noRot="1" noChangeAspect="1"/>
          </p:cNvSpPr>
          <p:nvPr>
            <p:ph type="sldImg"/>
          </p:nvPr>
        </p:nvSpPr>
        <p:spPr/>
      </p:sp>
    </p:spTree>
    <p:extLst>
      <p:ext uri="{BB962C8B-B14F-4D97-AF65-F5344CB8AC3E}">
        <p14:creationId xmlns:p14="http://schemas.microsoft.com/office/powerpoint/2010/main" val="332459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338575B8-9090-3AB2-69E2-F1EE68D9679A}"/>
              </a:ext>
            </a:extLst>
          </p:cNvPr>
          <p:cNvSpPr>
            <a:spLocks noGrp="1" noRot="1" noChangeAspect="1"/>
          </p:cNvSpPr>
          <p:nvPr>
            <p:ph type="sldImg"/>
          </p:nvPr>
        </p:nvSpPr>
        <p:spPr/>
      </p:sp>
    </p:spTree>
    <p:extLst>
      <p:ext uri="{BB962C8B-B14F-4D97-AF65-F5344CB8AC3E}">
        <p14:creationId xmlns:p14="http://schemas.microsoft.com/office/powerpoint/2010/main" val="543740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8"/>
            <a:ext cx="6216650" cy="3313898"/>
          </a:xfrm>
        </p:spPr>
        <p:txBody>
          <a:bodyPr/>
          <a:lstStyle/>
          <a:p>
            <a:endParaRPr lang="en-US" dirty="0"/>
          </a:p>
        </p:txBody>
      </p:sp>
      <p:sp>
        <p:nvSpPr>
          <p:cNvPr id="5" name="Slide Image Placeholder 4">
            <a:extLst>
              <a:ext uri="{FF2B5EF4-FFF2-40B4-BE49-F238E27FC236}">
                <a16:creationId xmlns="" xmlns:a16="http://schemas.microsoft.com/office/drawing/2014/main" id="{2E100430-7222-256F-2C03-F6E6289001BB}"/>
              </a:ext>
            </a:extLst>
          </p:cNvPr>
          <p:cNvSpPr>
            <a:spLocks noGrp="1" noRot="1" noChangeAspect="1"/>
          </p:cNvSpPr>
          <p:nvPr>
            <p:ph type="sldImg"/>
          </p:nvPr>
        </p:nvSpPr>
        <p:spPr/>
      </p:sp>
    </p:spTree>
    <p:extLst>
      <p:ext uri="{BB962C8B-B14F-4D97-AF65-F5344CB8AC3E}">
        <p14:creationId xmlns:p14="http://schemas.microsoft.com/office/powerpoint/2010/main" val="402906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a:extLst>
              <a:ext uri="{FF2B5EF4-FFF2-40B4-BE49-F238E27FC236}">
                <a16:creationId xmlns="" xmlns:a16="http://schemas.microsoft.com/office/drawing/2014/main" id="{F00736CB-892C-2EC9-E1DD-313CD2AE2F8A}"/>
              </a:ext>
            </a:extLst>
          </p:cNvPr>
          <p:cNvSpPr>
            <a:spLocks noGrp="1" noRot="1" noChangeAspect="1"/>
          </p:cNvSpPr>
          <p:nvPr>
            <p:ph type="sldImg"/>
          </p:nvPr>
        </p:nvSpPr>
        <p:spPr/>
      </p:sp>
    </p:spTree>
    <p:extLst>
      <p:ext uri="{BB962C8B-B14F-4D97-AF65-F5344CB8AC3E}">
        <p14:creationId xmlns:p14="http://schemas.microsoft.com/office/powerpoint/2010/main" val="2111779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3.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5.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F3DBA0A-EF04-44BD-A704-1C36C47D2821}"/>
              </a:ext>
              <a:ext uri="{C183D7F6-B498-43B3-948B-1728B52AA6E4}">
                <adec:decorative xmlns=""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 xmlns:a16="http://schemas.microsoft.com/office/drawing/2014/main" id="{1636AFF1-562B-467D-8DC1-B38C08FBD4C3}"/>
                </a:ext>
                <a:ext uri="{C183D7F6-B498-43B3-948B-1728B52AA6E4}">
                  <adec:decorative xmlns=""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 xmlns:a16="http://schemas.microsoft.com/office/drawing/2014/main" id="{D7310E2A-808D-407A-87D7-C505B238AAE6}"/>
                </a:ext>
                <a:ext uri="{C183D7F6-B498-43B3-948B-1728B52AA6E4}">
                  <adec:decorative xmlns=""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 xmlns:a16="http://schemas.microsoft.com/office/drawing/2014/main" id="{62D1E38E-9540-4F40-B30D-C4E76EF85FD1}"/>
                </a:ext>
                <a:ext uri="{C183D7F6-B498-43B3-948B-1728B52AA6E4}">
                  <adec:decorative xmlns=""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 xmlns:a16="http://schemas.microsoft.com/office/drawing/2014/main" id="{D2B179F5-8754-4804-B83A-9F86A1FABFC5}"/>
                </a:ext>
                <a:ext uri="{C183D7F6-B498-43B3-948B-1728B52AA6E4}">
                  <adec:decorative xmlns=""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 xmlns:a16="http://schemas.microsoft.com/office/drawing/2014/main" id="{0C3C1B84-8505-4B24-973C-848AC60399A7}"/>
                </a:ext>
                <a:ext uri="{C183D7F6-B498-43B3-948B-1728B52AA6E4}">
                  <adec:decorative xmlns=""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 xmlns:a16="http://schemas.microsoft.com/office/drawing/2014/main" id="{EE68EF96-08A5-4475-A68D-AF69C928485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 xmlns:a16="http://schemas.microsoft.com/office/drawing/2014/main" id="{1271813C-5B30-4D24-8175-91D870333A95}"/>
              </a:ext>
              <a:ext uri="{C183D7F6-B498-43B3-948B-1728B52AA6E4}">
                <adec:decorative xmlns=""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56064E0D-105A-4446-B967-229FA49D135D}"/>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279CDF30-3118-4A2F-93E0-DACD532E91B1}"/>
                </a:ext>
                <a:ext uri="{C183D7F6-B498-43B3-948B-1728B52AA6E4}">
                  <adec:decorative xmlns=""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4E6250DE-D4BC-48A7-942E-7C927E2BAC70}"/>
                </a:ext>
                <a:ext uri="{C183D7F6-B498-43B3-948B-1728B52AA6E4}">
                  <adec:decorative xmlns=""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 xmlns:a16="http://schemas.microsoft.com/office/drawing/2014/main" id="{2697E9D6-D133-4E57-BD63-82D9E5002F18}"/>
                </a:ext>
                <a:ext uri="{C183D7F6-B498-43B3-948B-1728B52AA6E4}">
                  <adec:decorative xmlns=""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DC4FACA1-07DC-44B9-A79C-2B7C9D1B9221}"/>
              </a:ext>
              <a:ext uri="{C183D7F6-B498-43B3-948B-1728B52AA6E4}">
                <adec:decorative xmlns=""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 xmlns:a16="http://schemas.microsoft.com/office/drawing/2014/main" id="{EE5B0121-CFE7-4143-B7F3-FE4930450613}"/>
                </a:ext>
                <a:ext uri="{C183D7F6-B498-43B3-948B-1728B52AA6E4}">
                  <adec:decorative xmlns=""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 xmlns:a16="http://schemas.microsoft.com/office/drawing/2014/main" id="{9BA1593B-ADE5-482C-A193-F57F78F9B860}"/>
                </a:ext>
                <a:ext uri="{C183D7F6-B498-43B3-948B-1728B52AA6E4}">
                  <adec:decorative xmlns=""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 xmlns:a16="http://schemas.microsoft.com/office/drawing/2014/main" id="{A301667F-582A-4041-A2DA-F90362AE9A01}"/>
                </a:ext>
                <a:ext uri="{C183D7F6-B498-43B3-948B-1728B52AA6E4}">
                  <adec:decorative xmlns=""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A99EDB1B-417F-40E6-B075-BDD46EDBA854}"/>
                </a:ext>
                <a:ext uri="{C183D7F6-B498-43B3-948B-1728B52AA6E4}">
                  <adec:decorative xmlns=""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 xmlns:a16="http://schemas.microsoft.com/office/drawing/2014/main" id="{C128A75B-DB20-42AF-A3FD-12E5F3588ACE}"/>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5">
              <a:extLst>
                <a:ext uri="{96DAC541-7B7A-43D3-8B79-37D633B846F1}">
                  <asvg:svgBlip xmlns=""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3AAB48A-4CC9-410B-9FD0-0E32778B6BFF}"/>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CA5A47F4-760F-45B4-9DF3-86A7530E62D0}"/>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 xmlns:a16="http://schemas.microsoft.com/office/drawing/2014/main" id="{A644AF2C-FFDC-4661-BF6B-D208E5E816FA}"/>
              </a:ext>
              <a:ext uri="{C183D7F6-B498-43B3-948B-1728B52AA6E4}">
                <adec:decorative xmlns=""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 xmlns:a16="http://schemas.microsoft.com/office/drawing/2014/main" id="{E25EBCDC-6C07-4B35-82D5-0AC6628754E6}"/>
              </a:ext>
              <a:ext uri="{C183D7F6-B498-43B3-948B-1728B52AA6E4}">
                <adec:decorative xmlns=""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 xmlns:a16="http://schemas.microsoft.com/office/drawing/2014/main" id="{32C43914-0D84-493F-9BEB-DF30C6FD4C97}"/>
              </a:ext>
              <a:ext uri="{C183D7F6-B498-43B3-948B-1728B52AA6E4}">
                <adec:decorative xmlns=""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30E2FEDB-7122-4CE9-A695-390387894502}"/>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BEFA658F-CEEA-4659-B30B-B79DCDF1C713}"/>
              </a:ext>
              <a:ext uri="{C183D7F6-B498-43B3-948B-1728B52AA6E4}">
                <adec:decorative xmlns=""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 xmlns:a16="http://schemas.microsoft.com/office/drawing/2014/main" id="{839B152F-AE78-42AF-B8FB-09C753D41393}"/>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ECE86FD8-F169-471F-88EA-8FF7FCC5008E}"/>
              </a:ext>
              <a:ext uri="{C183D7F6-B498-43B3-948B-1728B52AA6E4}">
                <adec:decorative xmlns=""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 xmlns:a16="http://schemas.microsoft.com/office/drawing/2014/main" id="{027B77B7-F317-4AA6-A627-75F5AE2E7A57}"/>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 xmlns:a16="http://schemas.microsoft.com/office/drawing/2014/main" id="{30CD656D-5337-4244-BA3E-ABD963579911}"/>
                </a:ext>
                <a:ext uri="{C183D7F6-B498-43B3-948B-1728B52AA6E4}">
                  <adec:decorative xmlns=""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 xmlns:a16="http://schemas.microsoft.com/office/drawing/2014/main" id="{66A5F4A5-2CA3-4E34-97C1-74E113BA3D7E}"/>
                </a:ext>
                <a:ext uri="{C183D7F6-B498-43B3-948B-1728B52AA6E4}">
                  <adec:decorative xmlns=""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 xmlns:a16="http://schemas.microsoft.com/office/drawing/2014/main" id="{961F7EBA-6264-4D1A-BA90-2C8A61C69B3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 xmlns:a16="http://schemas.microsoft.com/office/drawing/2014/main" id="{E9ECC349-DC9E-43B4-9780-22F11542C500}"/>
              </a:ext>
              <a:ext uri="{C183D7F6-B498-43B3-948B-1728B52AA6E4}">
                <adec:decorative xmlns=""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849E56B7-246D-4386-B8C5-E253AD940C1B}"/>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1BFB2E0D-B82D-49CC-9802-AFB8BA6D0938}"/>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7B3DCE0D-B1BB-4208-8FF4-6B7AC00DC28E}"/>
              </a:ext>
              <a:ext uri="{C183D7F6-B498-43B3-948B-1728B52AA6E4}">
                <adec:decorative xmlns=""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 xmlns:a16="http://schemas.microsoft.com/office/drawing/2014/main" id="{B149FB85-86EE-4435-AFFD-185416ABD0BC}"/>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F802EE88-1736-4DCA-8546-B833E1DC91F1}"/>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1909D555-A83A-43A3-ACF3-38A8D3D654E1}"/>
                </a:ext>
                <a:ext uri="{C183D7F6-B498-43B3-948B-1728B52AA6E4}">
                  <adec:decorative xmlns=""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F4EB4C23-6D3D-4AFD-8C20-ABBDE0E95555}"/>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 xmlns:a16="http://schemas.microsoft.com/office/drawing/2014/main" id="{97C88FB1-7BD6-48D3-9B99-1098619F5246}"/>
              </a:ext>
              <a:ext uri="{C183D7F6-B498-43B3-948B-1728B52AA6E4}">
                <adec:decorative xmlns=""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 xmlns:a16="http://schemas.microsoft.com/office/drawing/2014/main" id="{536ADC96-59CC-4670-BA80-757A11151BF9}"/>
              </a:ext>
              <a:ext uri="{C183D7F6-B498-43B3-948B-1728B52AA6E4}">
                <adec:decorative xmlns=""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 xmlns:a16="http://schemas.microsoft.com/office/drawing/2014/main" id="{DEC705E3-5BBB-4173-AAF5-E12991B7D59F}"/>
              </a:ext>
              <a:ext uri="{C183D7F6-B498-43B3-948B-1728B52AA6E4}">
                <adec:decorative xmlns=""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 xmlns:a16="http://schemas.microsoft.com/office/drawing/2014/main" id="{BA2767B8-F34C-4600-8F4B-21C0CDFE578E}"/>
              </a:ext>
              <a:ext uri="{C183D7F6-B498-43B3-948B-1728B52AA6E4}">
                <adec:decorative xmlns=""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 xmlns:a16="http://schemas.microsoft.com/office/drawing/2014/main" id="{0CE211BC-1E62-4A42-A199-9B1FBAD2CE23}"/>
              </a:ext>
              <a:ext uri="{C183D7F6-B498-43B3-948B-1728B52AA6E4}">
                <adec:decorative xmlns=""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 xmlns:a16="http://schemas.microsoft.com/office/drawing/2014/main" id="{815CD5D2-790A-41FA-B807-B7B212763D05}"/>
              </a:ext>
              <a:ext uri="{C183D7F6-B498-43B3-948B-1728B52AA6E4}">
                <adec:decorative xmlns=""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 xmlns:a16="http://schemas.microsoft.com/office/drawing/2014/main" id="{1D19D589-0526-4B91-878C-8F5B57AFE6B1}"/>
              </a:ext>
              <a:ext uri="{C183D7F6-B498-43B3-948B-1728B52AA6E4}">
                <adec:decorative xmlns=""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 xmlns:a16="http://schemas.microsoft.com/office/drawing/2014/main" id="{6A136B8D-0BEF-4C03-8B3C-BF95C65548B3}"/>
              </a:ext>
              <a:ext uri="{C183D7F6-B498-43B3-948B-1728B52AA6E4}">
                <adec:decorative xmlns=""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 xmlns:a16="http://schemas.microsoft.com/office/drawing/2014/main" id="{AF549A83-F8CE-463B-9ED5-5A303AC8AC23}"/>
              </a:ext>
              <a:ext uri="{C183D7F6-B498-43B3-948B-1728B52AA6E4}">
                <adec:decorative xmlns=""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 xmlns:a16="http://schemas.microsoft.com/office/drawing/2014/main" id="{0FD6813E-DBAA-47AF-94A9-F300864878FA}"/>
              </a:ext>
              <a:ext uri="{C183D7F6-B498-43B3-948B-1728B52AA6E4}">
                <adec:decorative xmlns=""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 xmlns:a16="http://schemas.microsoft.com/office/drawing/2014/main" id="{9A78C933-BE2D-4980-BE96-E14880669883}"/>
              </a:ext>
              <a:ext uri="{C183D7F6-B498-43B3-948B-1728B52AA6E4}">
                <adec:decorative xmlns=""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 xmlns:a16="http://schemas.microsoft.com/office/drawing/2014/main" id="{5E3E830F-DE1F-4A8F-992F-1D4BF5866636}"/>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 xmlns:a16="http://schemas.microsoft.com/office/drawing/2014/main" id="{5C923B7C-0930-466B-9A4C-4F269F22E021}"/>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 xmlns:a16="http://schemas.microsoft.com/office/drawing/2014/main" id="{B2860AF7-2188-43EF-8A31-A9170F25AF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 xmlns:a16="http://schemas.microsoft.com/office/drawing/2014/main" id="{C6078C7F-2E33-426C-96FF-E7084DD86E7E}"/>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 xmlns:a16="http://schemas.microsoft.com/office/drawing/2014/main" id="{5D3C4E6B-760F-4EC0-919D-D0EEACF9ACA9}"/>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 xmlns:a16="http://schemas.microsoft.com/office/drawing/2014/main" id="{90E6AE4C-E744-4586-850E-BEDD7EE7AB80}"/>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 xmlns:a16="http://schemas.microsoft.com/office/drawing/2014/main" id="{1BDF6026-D674-4E63-8B3A-CBDFE9E787C1}"/>
                </a:ext>
                <a:ext uri="{C183D7F6-B498-43B3-948B-1728B52AA6E4}">
                  <adec:decorative xmlns=""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 xmlns:a16="http://schemas.microsoft.com/office/drawing/2014/main" id="{06BB4668-D264-4030-8700-4F9782A61534}"/>
                </a:ext>
                <a:ext uri="{C183D7F6-B498-43B3-948B-1728B52AA6E4}">
                  <adec:decorative xmlns=""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 xmlns:a16="http://schemas.microsoft.com/office/drawing/2014/main" id="{8E17F594-599B-4FD9-8BCB-8E1C019CCB44}"/>
                </a:ext>
                <a:ext uri="{C183D7F6-B498-43B3-948B-1728B52AA6E4}">
                  <adec:decorative xmlns=""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 xmlns:a16="http://schemas.microsoft.com/office/drawing/2014/main" id="{3826BD34-BA31-4D91-BFD2-6BBD94A51D24}"/>
                </a:ext>
                <a:ext uri="{C183D7F6-B498-43B3-948B-1728B52AA6E4}">
                  <adec:decorative xmlns=""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 xmlns:a16="http://schemas.microsoft.com/office/drawing/2014/main" id="{BF122BEF-CA51-4B5F-A9D2-5B4722001489}"/>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 xmlns:a16="http://schemas.microsoft.com/office/drawing/2014/main" id="{80E3899F-10AE-440C-9957-5E3536890A76}"/>
                </a:ext>
                <a:ext uri="{C183D7F6-B498-43B3-948B-1728B52AA6E4}">
                  <adec:decorative xmlns=""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 xmlns:a16="http://schemas.microsoft.com/office/drawing/2014/main" id="{AFED23B7-B88C-4046-B460-7E08C859BC7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 xmlns:a16="http://schemas.microsoft.com/office/drawing/2014/main" id="{1C269943-78A1-4304-AE96-B1F32EC214E6}"/>
                </a:ext>
                <a:ext uri="{C183D7F6-B498-43B3-948B-1728B52AA6E4}">
                  <adec:decorative xmlns=""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 xmlns:a16="http://schemas.microsoft.com/office/drawing/2014/main" id="{A49D8E1E-772D-46F7-9ACE-C06929884B05}"/>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 xmlns:a16="http://schemas.microsoft.com/office/drawing/2014/main" id="{E9CD1AC9-3AAD-4061-9815-CA2A755752E2}"/>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E0B6FD1A-B839-4C89-A4D5-3B9A5AA24C31}"/>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 xmlns:a16="http://schemas.microsoft.com/office/drawing/2014/main" id="{71CA29FE-029C-470F-8B2A-DE98B38B26DF}"/>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 xmlns:a16="http://schemas.microsoft.com/office/drawing/2014/main" id="{8B560738-A5A3-492F-8E11-B91E6716C30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 xmlns:a16="http://schemas.microsoft.com/office/drawing/2014/main" id="{7A68BE18-C9FD-4D64-BD55-20302868F06E}"/>
                </a:ext>
                <a:ext uri="{C183D7F6-B498-43B3-948B-1728B52AA6E4}">
                  <adec:decorative xmlns=""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 xmlns:a16="http://schemas.microsoft.com/office/drawing/2014/main" id="{31622DCA-CB0C-4601-9C65-55CE8CDC7503}"/>
                </a:ext>
                <a:ext uri="{C183D7F6-B498-43B3-948B-1728B52AA6E4}">
                  <adec:decorative xmlns=""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 xmlns:a16="http://schemas.microsoft.com/office/drawing/2014/main" id="{18A3C304-3B7F-434E-99A7-8B8C386B4EF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7F823AF2-999D-4175-8C01-402CA4924585}"/>
              </a:ext>
              <a:ext uri="{C183D7F6-B498-43B3-948B-1728B52AA6E4}">
                <adec:decorative xmlns=""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 xmlns:a16="http://schemas.microsoft.com/office/drawing/2014/main" id="{962C3F25-041D-4E5B-839E-FBB5D7B91A65}"/>
              </a:ext>
              <a:ext uri="{C183D7F6-B498-43B3-948B-1728B52AA6E4}">
                <adec:decorative xmlns=""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 xmlns:a16="http://schemas.microsoft.com/office/drawing/2014/main" id="{A9006E65-0AC6-4AEC-9676-8B754EE037E9}"/>
              </a:ext>
              <a:ext uri="{C183D7F6-B498-43B3-948B-1728B52AA6E4}">
                <adec:decorative xmlns=""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 xmlns:a16="http://schemas.microsoft.com/office/drawing/2014/main" id="{63FC9937-4309-1345-9FFE-12A8DD2FC6B5}"/>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99586144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 xmlns:a16="http://schemas.microsoft.com/office/drawing/2014/main" id="{69573A30-3961-C94C-A15D-1FC70640BAA5}"/>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 xmlns:a16="http://schemas.microsoft.com/office/drawing/2014/main" id="{BF6D2BA4-6287-854B-A5A3-81A95726CF44}"/>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099670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 xmlns:a16="http://schemas.microsoft.com/office/drawing/2014/main" id="{18DE245B-4FD3-2740-8BED-8269A8D5C217}"/>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 xmlns:a16="http://schemas.microsoft.com/office/drawing/2014/main" id="{0BDEF14E-4027-D643-9DE2-F177FE226270}"/>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 xmlns:a16="http://schemas.microsoft.com/office/drawing/2014/main" id="{DBF8715D-4D79-7041-A43B-D5474972C918}"/>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6288996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 xmlns:a16="http://schemas.microsoft.com/office/drawing/2014/main" id="{6636900F-FBBE-9846-A194-AC5CF173B39F}"/>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 xmlns:a16="http://schemas.microsoft.com/office/drawing/2014/main" id="{68A38432-CE99-3E4B-B087-73EB0F09CDB2}"/>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77301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8D6A50E3-62DD-469F-A4B4-2DC279107EB8}"/>
              </a:ext>
              <a:ext uri="{C183D7F6-B498-43B3-948B-1728B52AA6E4}">
                <adec:decorative xmlns=""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 xmlns:a16="http://schemas.microsoft.com/office/drawing/2014/main" id="{165087FF-D0AD-4AD7-B899-B2227A662904}"/>
                </a:ext>
                <a:ext uri="{C183D7F6-B498-43B3-948B-1728B52AA6E4}">
                  <adec:decorative xmlns=""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 xmlns:a16="http://schemas.microsoft.com/office/drawing/2014/main" id="{81DABB71-298F-46E6-9028-558C99DF72DF}"/>
                </a:ext>
                <a:ext uri="{C183D7F6-B498-43B3-948B-1728B52AA6E4}">
                  <adec:decorative xmlns=""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31FFCCD2-46F8-4A8C-9D8D-34F0218F69C7}"/>
                </a:ext>
                <a:ext uri="{C183D7F6-B498-43B3-948B-1728B52AA6E4}">
                  <adec:decorative xmlns=""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7E222A23-E698-4993-93A7-9606CF977314}"/>
                </a:ext>
                <a:ext uri="{C183D7F6-B498-43B3-948B-1728B52AA6E4}">
                  <adec:decorative xmlns=""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 xmlns:a16="http://schemas.microsoft.com/office/drawing/2014/main" id="{7D651C47-09F6-C947-968C-92FC59515123}"/>
              </a:ext>
              <a:ext uri="{C183D7F6-B498-43B3-948B-1728B52AA6E4}">
                <adec:decorative xmlns=""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FFDB7B2F-8327-B54A-A6DB-5F4F68ECD970}"/>
              </a:ext>
              <a:ext uri="{C183D7F6-B498-43B3-948B-1728B52AA6E4}">
                <adec:decorative xmlns=""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 xmlns:a16="http://schemas.microsoft.com/office/drawing/2014/main" id="{280E0825-B265-3846-8BB3-B9ECFCCA9B2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2259107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 xmlns:a16="http://schemas.microsoft.com/office/drawing/2014/main" id="{F86437D1-E7F9-2F42-864E-95D935B7DAF8}"/>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 xmlns:a16="http://schemas.microsoft.com/office/drawing/2014/main" id="{45F76685-5779-5D40-A261-B0BC701B3745}"/>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 xmlns:a16="http://schemas.microsoft.com/office/drawing/2014/main" id="{40DE264E-2087-B647-8F60-282FE0A1DE11}"/>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7984778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 xmlns:a16="http://schemas.microsoft.com/office/drawing/2014/main" id="{A9C4F210-2650-3942-9632-6074E8F12704}"/>
              </a:ext>
              <a:ext uri="{C183D7F6-B498-43B3-948B-1728B52AA6E4}">
                <adec:decorative xmlns=""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 xmlns:a16="http://schemas.microsoft.com/office/drawing/2014/main" id="{B9293C6B-D94F-304A-A8F4-8745DAD9DF47}"/>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 xmlns:a16="http://schemas.microsoft.com/office/drawing/2014/main" id="{83936176-BBC4-344F-8FD9-CD6D76107A13}"/>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504325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 xmlns:a16="http://schemas.microsoft.com/office/drawing/2014/main" id="{4AC7BB94-D444-F441-A88C-76F7DDCDC5EB}"/>
              </a:ext>
              <a:ext uri="{C183D7F6-B498-43B3-948B-1728B52AA6E4}">
                <adec:decorative xmlns=""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 xmlns:a16="http://schemas.microsoft.com/office/drawing/2014/main" id="{EAED9FF8-3030-4E4D-ADC0-FA2315FD54F2}"/>
              </a:ext>
              <a:ext uri="{C183D7F6-B498-43B3-948B-1728B52AA6E4}">
                <adec:decorative xmlns=""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 xmlns:a16="http://schemas.microsoft.com/office/drawing/2014/main" id="{BCD2DB21-CEFB-4A4D-B8DA-776FFE4E65ED}"/>
              </a:ext>
              <a:ext uri="{C183D7F6-B498-43B3-948B-1728B52AA6E4}">
                <adec:decorative xmlns=""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82720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48DE57BE-35D1-43C9-81E8-26E8A5D23F6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 xmlns:a16="http://schemas.microsoft.com/office/drawing/2014/main" id="{BE65BC3A-8848-4619-963C-BD57EAEC2AA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EDF473F-575B-4FFB-BAF4-E227AF8A9566}"/>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 xmlns:a16="http://schemas.microsoft.com/office/drawing/2014/main" id="{F8F6CC5A-3CF0-480D-B25E-574EDC100323}"/>
              </a:ext>
              <a:ext uri="{C183D7F6-B498-43B3-948B-1728B52AA6E4}">
                <adec:decorative xmlns=""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 xmlns:a16="http://schemas.microsoft.com/office/drawing/2014/main" id="{EF85A022-A363-4CD9-B810-5976000CBBC0}"/>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 xmlns:a16="http://schemas.microsoft.com/office/drawing/2014/main" id="{2D6722E9-1C81-4073-B0F0-1BD01679C8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 xmlns:a16="http://schemas.microsoft.com/office/drawing/2014/main" id="{E6ABDCA0-5043-47E4-83F1-F456F798534C}"/>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 xmlns:a16="http://schemas.microsoft.com/office/drawing/2014/main" id="{F30563F4-C022-4AE5-AB0E-380E2398A619}"/>
              </a:ext>
              <a:ext uri="{C183D7F6-B498-43B3-948B-1728B52AA6E4}">
                <adec:decorative xmlns=""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 xmlns:a16="http://schemas.microsoft.com/office/drawing/2014/main" id="{E69D2142-6967-490F-8396-213F1FEE99B7}"/>
                </a:ext>
                <a:ext uri="{C183D7F6-B498-43B3-948B-1728B52AA6E4}">
                  <adec:decorative xmlns=""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 xmlns:a16="http://schemas.microsoft.com/office/drawing/2014/main" id="{9BFD0B48-1965-4206-B782-7E2FE7076B82}"/>
                </a:ext>
                <a:ext uri="{C183D7F6-B498-43B3-948B-1728B52AA6E4}">
                  <adec:decorative xmlns="" xmlns:adec="http://schemas.microsoft.com/office/drawing/2017/decorative" val="1"/>
                </a:ext>
              </a:extLst>
            </p:cNvPr>
            <p:cNvPicPr>
              <a:picLocks noSelect="1"/>
            </p:cNvPicPr>
            <p:nvPr/>
          </p:nvPicPr>
          <p:blipFill>
            <a:blip r:embed="rId3">
              <a:extLst>
                <a:ext uri="{96DAC541-7B7A-43D3-8B79-37D633B846F1}">
                  <asvg:svgBlip xmlns=""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 xmlns:a16="http://schemas.microsoft.com/office/drawing/2014/main" id="{BA3DF3DE-0044-49A0-893D-4AE69524AE45}"/>
              </a:ext>
              <a:ext uri="{C183D7F6-B498-43B3-948B-1728B52AA6E4}">
                <adec:decorative xmlns=""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 xmlns:a16="http://schemas.microsoft.com/office/drawing/2014/main" id="{80E539AA-5F27-4E27-A2EB-0002A460B024}"/>
                </a:ext>
                <a:ext uri="{C183D7F6-B498-43B3-948B-1728B52AA6E4}">
                  <adec:decorative xmlns=""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 xmlns:a16="http://schemas.microsoft.com/office/drawing/2014/main" id="{0BD8C101-546C-4D96-9A74-D006A704F407}"/>
                </a:ext>
                <a:ext uri="{C183D7F6-B498-43B3-948B-1728B52AA6E4}">
                  <adec:decorative xmlns=""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 xmlns:a16="http://schemas.microsoft.com/office/drawing/2014/main" id="{AEE440B8-B31E-487C-92A7-B1713A372E58}"/>
                </a:ext>
                <a:ext uri="{C183D7F6-B498-43B3-948B-1728B52AA6E4}">
                  <adec:decorative xmlns=""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 xmlns:a16="http://schemas.microsoft.com/office/drawing/2014/main" id="{41BC3838-CAD1-4E45-A629-8FAE25F8F357}"/>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6">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 xmlns:a16="http://schemas.microsoft.com/office/drawing/2014/main" id="{56ED120F-98B5-42C0-B16A-27FB0984653F}"/>
              </a:ext>
              <a:ext uri="{C183D7F6-B498-43B3-948B-1728B52AA6E4}">
                <adec:decorative xmlns="" xmlns:adec="http://schemas.microsoft.com/office/drawing/2017/decorative" val="1"/>
              </a:ext>
            </a:extLst>
          </p:cNvPr>
          <p:cNvPicPr>
            <a:picLocks noChangeAspect="1"/>
          </p:cNvPicPr>
          <p:nvPr/>
        </p:nvPicPr>
        <p:blipFill>
          <a:blip r:embed="rId57">
            <a:extLst>
              <a:ext uri="{96DAC541-7B7A-43D3-8B79-37D633B846F1}">
                <asvg:svgBlip xmlns="" xmlns:asvg="http://schemas.microsoft.com/office/drawing/2016/SVG/main" r:embed="rId59"/>
              </a:ext>
            </a:extLst>
          </a:blip>
          <a:stretch>
            <a:fillRect/>
          </a:stretch>
        </p:blipFill>
        <p:spPr>
          <a:xfrm>
            <a:off x="243599" y="6452308"/>
            <a:ext cx="366979" cy="219456"/>
          </a:xfrm>
          <a:prstGeom prst="rect">
            <a:avLst/>
          </a:prstGeom>
        </p:spPr>
      </p:pic>
    </p:spTree>
    <p:custDataLst>
      <p:tags r:id="rId55"/>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2" r:id="rId48"/>
    <p:sldLayoutId id="2147484093" r:id="rId49"/>
    <p:sldLayoutId id="2147484094" r:id="rId50"/>
    <p:sldLayoutId id="2147484095" r:id="rId51"/>
    <p:sldLayoutId id="2147484096" r:id="rId52"/>
    <p:sldLayoutId id="2147484097" r:id="rId53"/>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5.xml"/><Relationship Id="rId4" Type="http://schemas.openxmlformats.org/officeDocument/2006/relationships/hyperlink" Target="https://aws.amazon.com/free/"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6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3.xml"/><Relationship Id="rId7" Type="http://schemas.openxmlformats.org/officeDocument/2006/relationships/image" Target="../media/image33.png"/><Relationship Id="rId2" Type="http://schemas.openxmlformats.org/officeDocument/2006/relationships/slideLayout" Target="../slideLayouts/slideLayout12.xml"/><Relationship Id="rId1" Type="http://schemas.openxmlformats.org/officeDocument/2006/relationships/tags" Target="../tags/tag6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69.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70.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7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8.xml"/><Relationship Id="rId7" Type="http://schemas.openxmlformats.org/officeDocument/2006/relationships/image" Target="../media/image134.svg"/><Relationship Id="rId2" Type="http://schemas.openxmlformats.org/officeDocument/2006/relationships/slideLayout" Target="../slideLayouts/slideLayout12.xml"/><Relationship Id="rId1" Type="http://schemas.openxmlformats.org/officeDocument/2006/relationships/tags" Target="../tags/tag73.xml"/><Relationship Id="rId6" Type="http://schemas.openxmlformats.org/officeDocument/2006/relationships/image" Target="../media/image36.png"/><Relationship Id="rId11" Type="http://schemas.openxmlformats.org/officeDocument/2006/relationships/image" Target="../media/image138.svg"/><Relationship Id="rId5" Type="http://schemas.openxmlformats.org/officeDocument/2006/relationships/image" Target="../media/image132.sv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136.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7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2.xml"/><Relationship Id="rId7" Type="http://schemas.openxmlformats.org/officeDocument/2006/relationships/diagramColors" Target="../diagrams/colors1.xml"/><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43.svg"/><Relationship Id="rId4" Type="http://schemas.openxmlformats.org/officeDocument/2006/relationships/diagramData" Target="../diagrams/data1.xml"/><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3.xml"/><Relationship Id="rId7" Type="http://schemas.openxmlformats.org/officeDocument/2006/relationships/diagramColors" Target="../diagrams/colors2.xml"/><Relationship Id="rId2" Type="http://schemas.openxmlformats.org/officeDocument/2006/relationships/slideLayout" Target="../slideLayouts/slideLayout12.xml"/><Relationship Id="rId1" Type="http://schemas.openxmlformats.org/officeDocument/2006/relationships/tags" Target="../tags/tag78.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43.svg"/><Relationship Id="rId4" Type="http://schemas.openxmlformats.org/officeDocument/2006/relationships/diagramData" Target="../diagrams/data2.xml"/><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80.xml"/><Relationship Id="rId5" Type="http://schemas.openxmlformats.org/officeDocument/2006/relationships/image" Target="../media/image27.sv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81.xml"/><Relationship Id="rId5" Type="http://schemas.openxmlformats.org/officeDocument/2006/relationships/image" Target="../media/image27.sv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7.xml"/><Relationship Id="rId7" Type="http://schemas.openxmlformats.org/officeDocument/2006/relationships/image" Target="../media/image143.svg"/><Relationship Id="rId2" Type="http://schemas.openxmlformats.org/officeDocument/2006/relationships/slideLayout" Target="../slideLayouts/slideLayout12.xml"/><Relationship Id="rId1" Type="http://schemas.openxmlformats.org/officeDocument/2006/relationships/tags" Target="../tags/tag82.xml"/><Relationship Id="rId6" Type="http://schemas.openxmlformats.org/officeDocument/2006/relationships/image" Target="../media/image43.png"/><Relationship Id="rId11" Type="http://schemas.openxmlformats.org/officeDocument/2006/relationships/image" Target="../media/image27.svg"/><Relationship Id="rId5" Type="http://schemas.openxmlformats.org/officeDocument/2006/relationships/image" Target="../media/image54.sv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145.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8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8.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8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8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7.xml"/><Relationship Id="rId5" Type="http://schemas.openxmlformats.org/officeDocument/2006/relationships/image" Target="../media/image35.sv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diagramColors" Target="../diagrams/colors3.xml"/><Relationship Id="rId3" Type="http://schemas.openxmlformats.org/officeDocument/2006/relationships/notesSlide" Target="../notesSlides/notesSlide33.xml"/><Relationship Id="rId7" Type="http://schemas.openxmlformats.org/officeDocument/2006/relationships/image" Target="../media/image148.svg"/><Relationship Id="rId12" Type="http://schemas.openxmlformats.org/officeDocument/2006/relationships/diagramQuickStyle" Target="../diagrams/quickStyle3.xml"/><Relationship Id="rId2" Type="http://schemas.openxmlformats.org/officeDocument/2006/relationships/slideLayout" Target="../slideLayouts/slideLayout12.xml"/><Relationship Id="rId1" Type="http://schemas.openxmlformats.org/officeDocument/2006/relationships/tags" Target="../tags/tag88.xml"/><Relationship Id="rId6" Type="http://schemas.openxmlformats.org/officeDocument/2006/relationships/image" Target="../media/image48.png"/><Relationship Id="rId11" Type="http://schemas.openxmlformats.org/officeDocument/2006/relationships/diagramLayout" Target="../diagrams/layout3.xml"/><Relationship Id="rId5" Type="http://schemas.openxmlformats.org/officeDocument/2006/relationships/image" Target="../media/image146.svg"/><Relationship Id="rId10" Type="http://schemas.openxmlformats.org/officeDocument/2006/relationships/diagramData" Target="../diagrams/data3.xml"/><Relationship Id="rId4" Type="http://schemas.openxmlformats.org/officeDocument/2006/relationships/image" Target="../media/image47.png"/><Relationship Id="rId9" Type="http://schemas.openxmlformats.org/officeDocument/2006/relationships/image" Target="../media/image150.svg"/><Relationship Id="rId14" Type="http://schemas.microsoft.com/office/2007/relationships/diagramDrawing" Target="../diagrams/drawin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89.xm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tags" Target="../tags/tag90.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9.svg"/><Relationship Id="rId3" Type="http://schemas.openxmlformats.org/officeDocument/2006/relationships/notesSlide" Target="../notesSlides/notesSlide4.xml"/><Relationship Id="rId7" Type="http://schemas.openxmlformats.org/officeDocument/2006/relationships/image" Target="../media/image71.svg"/><Relationship Id="rId12"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tags" Target="../tags/tag59.xml"/><Relationship Id="rId6" Type="http://schemas.openxmlformats.org/officeDocument/2006/relationships/image" Target="../media/image16.png"/><Relationship Id="rId11" Type="http://schemas.openxmlformats.org/officeDocument/2006/relationships/image" Target="../media/image73.svg"/><Relationship Id="rId5" Type="http://schemas.openxmlformats.org/officeDocument/2006/relationships/image" Target="../media/image69.sv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54.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2.svg"/><Relationship Id="rId3" Type="http://schemas.openxmlformats.org/officeDocument/2006/relationships/notesSlide" Target="../notesSlides/notesSlide6.xml"/><Relationship Id="rId7" Type="http://schemas.openxmlformats.org/officeDocument/2006/relationships/image" Target="../media/image54.svg"/><Relationship Id="rId12" Type="http://schemas.openxmlformats.org/officeDocument/2006/relationships/image" Target="../media/image23.png"/><Relationship Id="rId2" Type="http://schemas.openxmlformats.org/officeDocument/2006/relationships/slideLayout" Target="../slideLayouts/slideLayout12.xml"/><Relationship Id="rId1" Type="http://schemas.openxmlformats.org/officeDocument/2006/relationships/tags" Target="../tags/tag61.xml"/><Relationship Id="rId6" Type="http://schemas.openxmlformats.org/officeDocument/2006/relationships/image" Target="../media/image17.png"/><Relationship Id="rId11" Type="http://schemas.openxmlformats.org/officeDocument/2006/relationships/image" Target="../media/image91.svg"/><Relationship Id="rId5" Type="http://schemas.openxmlformats.org/officeDocument/2006/relationships/image" Target="../media/image21.svg"/><Relationship Id="rId15" Type="http://schemas.openxmlformats.org/officeDocument/2006/relationships/image" Target="../media/image71.svg"/><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89.sv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xml"/><Relationship Id="rId1" Type="http://schemas.openxmlformats.org/officeDocument/2006/relationships/tags" Target="../tags/tag62.xml"/><Relationship Id="rId5" Type="http://schemas.openxmlformats.org/officeDocument/2006/relationships/image" Target="../media/image25.pn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295143"/>
            <a:ext cx="11567160" cy="2065841"/>
          </a:xfrm>
        </p:spPr>
        <p:txBody>
          <a:bodyPr>
            <a:noAutofit/>
          </a:bodyPr>
          <a:lstStyle/>
          <a:p>
            <a:pPr algn="ctr"/>
            <a:r>
              <a:rPr lang="en-US" sz="4000" dirty="0"/>
              <a:t>Intro to Cloud Computing</a:t>
            </a:r>
            <a:br>
              <a:rPr lang="en-US" sz="4000" dirty="0"/>
            </a:br>
            <a:r>
              <a:rPr lang="en-US" sz="4000" dirty="0"/>
              <a:t>CS4037 (BCS-6A)</a:t>
            </a:r>
            <a:br>
              <a:rPr lang="en-US" sz="4000" dirty="0"/>
            </a:br>
            <a:r>
              <a:rPr lang="en-US" sz="4000" dirty="0"/>
              <a:t>Lecture </a:t>
            </a:r>
            <a:r>
              <a:rPr lang="en-US" sz="4000" dirty="0" smtClean="0"/>
              <a:t>11</a:t>
            </a:r>
            <a:endParaRPr lang="en-US" sz="4000" dirty="0">
              <a:latin typeface="+mn-lt"/>
            </a:endParaRPr>
          </a:p>
        </p:txBody>
      </p:sp>
      <p:sp>
        <p:nvSpPr>
          <p:cNvPr id="2" name="Text Placeholder 1">
            <a:extLst>
              <a:ext uri="{FF2B5EF4-FFF2-40B4-BE49-F238E27FC236}">
                <a16:creationId xmlns="" xmlns:a16="http://schemas.microsoft.com/office/drawing/2014/main" id="{80FE7376-22E1-144B-A159-CC0714A9EC78}"/>
              </a:ext>
            </a:extLst>
          </p:cNvPr>
          <p:cNvSpPr>
            <a:spLocks noGrp="1"/>
          </p:cNvSpPr>
          <p:nvPr>
            <p:ph type="subTitle" idx="1"/>
          </p:nvPr>
        </p:nvSpPr>
        <p:spPr>
          <a:xfrm>
            <a:off x="365760" y="4473768"/>
            <a:ext cx="11567160" cy="1722080"/>
          </a:xfrm>
        </p:spPr>
        <p:txBody>
          <a:bodyPr/>
          <a:lstStyle/>
          <a:p>
            <a:pPr algn="ctr"/>
            <a:r>
              <a:rPr lang="en-US" dirty="0" smtClean="0"/>
              <a:t>Danyal </a:t>
            </a:r>
            <a:r>
              <a:rPr lang="en-US" dirty="0" err="1"/>
              <a:t>Farhat</a:t>
            </a:r>
            <a:endParaRPr lang="en-US" dirty="0"/>
          </a:p>
          <a:p>
            <a:pPr algn="ctr"/>
            <a:r>
              <a:rPr lang="en-US" dirty="0" smtClean="0"/>
              <a:t>FAST School </a:t>
            </a:r>
            <a:r>
              <a:rPr lang="en-US" dirty="0"/>
              <a:t>of </a:t>
            </a:r>
            <a:r>
              <a:rPr lang="en-US" dirty="0" smtClean="0"/>
              <a:t>Computing</a:t>
            </a:r>
          </a:p>
          <a:p>
            <a:pPr algn="ctr"/>
            <a:r>
              <a:rPr lang="en-US" dirty="0" smtClean="0"/>
              <a:t>NUCES Lahore</a:t>
            </a:r>
          </a:p>
          <a:p>
            <a:pPr algn="ctr"/>
            <a:endParaRPr lang="en-US" dirty="0"/>
          </a:p>
        </p:txBody>
      </p:sp>
    </p:spTree>
    <p:custDataLst>
      <p:tags r:id="rId1"/>
    </p:custDataLst>
    <p:extLst>
      <p:ext uri="{BB962C8B-B14F-4D97-AF65-F5344CB8AC3E}">
        <p14:creationId xmlns:p14="http://schemas.microsoft.com/office/powerpoint/2010/main" val="2673007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EFE9AD5-91C9-4A4A-89A6-C51BA77E8490}"/>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10</a:t>
            </a:fld>
            <a:endParaRPr lang="en-US" dirty="0"/>
          </a:p>
        </p:txBody>
      </p:sp>
      <p:sp>
        <p:nvSpPr>
          <p:cNvPr id="8" name="Title 7">
            <a:extLst>
              <a:ext uri="{FF2B5EF4-FFF2-40B4-BE49-F238E27FC236}">
                <a16:creationId xmlns="" xmlns:a16="http://schemas.microsoft.com/office/drawing/2014/main" id="{65BE538B-23AB-3F45-9B09-1966B19E8E8A}"/>
              </a:ext>
            </a:extLst>
          </p:cNvPr>
          <p:cNvSpPr>
            <a:spLocks noGrp="1"/>
          </p:cNvSpPr>
          <p:nvPr>
            <p:ph type="title"/>
          </p:nvPr>
        </p:nvSpPr>
        <p:spPr/>
        <p:txBody>
          <a:bodyPr/>
          <a:lstStyle/>
          <a:p>
            <a:r>
              <a:rPr lang="en-US" dirty="0"/>
              <a:t>Amazon EC2 pricing models</a:t>
            </a:r>
          </a:p>
        </p:txBody>
      </p:sp>
      <p:sp>
        <p:nvSpPr>
          <p:cNvPr id="9" name="Content Placeholder 8">
            <a:extLst>
              <a:ext uri="{FF2B5EF4-FFF2-40B4-BE49-F238E27FC236}">
                <a16:creationId xmlns="" xmlns:a16="http://schemas.microsoft.com/office/drawing/2014/main" id="{7A7E7A69-3224-0A42-8593-606D69F26BE9}"/>
              </a:ext>
            </a:extLst>
          </p:cNvPr>
          <p:cNvSpPr>
            <a:spLocks noGrp="1"/>
          </p:cNvSpPr>
          <p:nvPr>
            <p:ph sz="quarter" idx="21"/>
          </p:nvPr>
        </p:nvSpPr>
        <p:spPr>
          <a:xfrm>
            <a:off x="365760" y="1143000"/>
            <a:ext cx="3844290" cy="5291750"/>
          </a:xfrm>
        </p:spPr>
        <p:txBody>
          <a:bodyPr/>
          <a:lstStyle/>
          <a:p>
            <a:pPr marL="0" indent="0">
              <a:buNone/>
            </a:pPr>
            <a:r>
              <a:rPr lang="en-US" sz="2400" b="1" dirty="0">
                <a:solidFill>
                  <a:srgbClr val="504BAB"/>
                </a:solidFill>
              </a:rPr>
              <a:t>On-Demand Instances</a:t>
            </a:r>
          </a:p>
          <a:p>
            <a:r>
              <a:rPr lang="en-US" sz="1600" dirty="0"/>
              <a:t>Pay by the hour </a:t>
            </a:r>
          </a:p>
          <a:p>
            <a:r>
              <a:rPr lang="en-US" sz="1600" dirty="0"/>
              <a:t>No long-term commitments.</a:t>
            </a:r>
          </a:p>
          <a:p>
            <a:r>
              <a:rPr lang="en-US" sz="1600" dirty="0"/>
              <a:t>Eligible for the </a:t>
            </a:r>
            <a:r>
              <a:rPr lang="en-US" sz="1600" dirty="0">
                <a:hlinkClick r:id="rId4"/>
              </a:rPr>
              <a:t>AWS Free Tier</a:t>
            </a:r>
            <a:r>
              <a:rPr lang="en-US" sz="1600" dirty="0"/>
              <a:t>.</a:t>
            </a:r>
          </a:p>
          <a:p>
            <a:pPr marL="0" indent="0">
              <a:buNone/>
            </a:pPr>
            <a:endParaRPr lang="en-US" sz="1000" b="1" dirty="0">
              <a:solidFill>
                <a:schemeClr val="accent5"/>
              </a:solidFill>
            </a:endParaRPr>
          </a:p>
          <a:p>
            <a:pPr marL="0" indent="0">
              <a:buNone/>
            </a:pPr>
            <a:r>
              <a:rPr lang="en-US" sz="2400" b="1" dirty="0">
                <a:solidFill>
                  <a:srgbClr val="504BAB"/>
                </a:solidFill>
              </a:rPr>
              <a:t>Dedicated Hosts</a:t>
            </a:r>
          </a:p>
          <a:p>
            <a:r>
              <a:rPr lang="en-US" sz="1600" dirty="0"/>
              <a:t>A physical server with EC2 instance capacity fully dedicated to your use.</a:t>
            </a:r>
          </a:p>
          <a:p>
            <a:endParaRPr lang="en-US" sz="1000" b="1" dirty="0">
              <a:solidFill>
                <a:schemeClr val="accent5"/>
              </a:solidFill>
            </a:endParaRPr>
          </a:p>
          <a:p>
            <a:pPr marL="0" indent="0">
              <a:buNone/>
            </a:pPr>
            <a:r>
              <a:rPr lang="en-US" sz="2400" b="1" dirty="0">
                <a:solidFill>
                  <a:srgbClr val="504BAB"/>
                </a:solidFill>
              </a:rPr>
              <a:t>Dedicated Instances</a:t>
            </a:r>
          </a:p>
          <a:p>
            <a:r>
              <a:rPr lang="en-US" sz="1600" dirty="0"/>
              <a:t>Instances that run in a VPC on hardware that is dedicated to a single customer.</a:t>
            </a:r>
            <a:endParaRPr lang="en-US" sz="1600" b="1" dirty="0">
              <a:solidFill>
                <a:schemeClr val="accent5"/>
              </a:solidFill>
            </a:endParaRPr>
          </a:p>
        </p:txBody>
      </p:sp>
      <p:sp>
        <p:nvSpPr>
          <p:cNvPr id="11" name="Content Placeholder 10">
            <a:extLst>
              <a:ext uri="{FF2B5EF4-FFF2-40B4-BE49-F238E27FC236}">
                <a16:creationId xmlns="" xmlns:a16="http://schemas.microsoft.com/office/drawing/2014/main" id="{6C870859-B456-9749-BAE5-58C591DD1F3D}"/>
              </a:ext>
            </a:extLst>
          </p:cNvPr>
          <p:cNvSpPr>
            <a:spLocks noGrp="1"/>
          </p:cNvSpPr>
          <p:nvPr>
            <p:ph idx="4294967295"/>
          </p:nvPr>
        </p:nvSpPr>
        <p:spPr>
          <a:xfrm>
            <a:off x="4541838" y="1143000"/>
            <a:ext cx="3592512" cy="4630481"/>
          </a:xfrm>
        </p:spPr>
        <p:txBody>
          <a:bodyPr>
            <a:normAutofit/>
          </a:bodyPr>
          <a:lstStyle/>
          <a:p>
            <a:pPr marL="0" indent="0">
              <a:buNone/>
            </a:pPr>
            <a:r>
              <a:rPr lang="en-US" sz="2400" b="1" dirty="0">
                <a:solidFill>
                  <a:srgbClr val="504BAB"/>
                </a:solidFill>
              </a:rPr>
              <a:t>Reserved Instances</a:t>
            </a:r>
          </a:p>
          <a:p>
            <a:r>
              <a:rPr lang="en-US" sz="1600" dirty="0"/>
              <a:t>Full, partial, or no upfront payment for instance you reserve.</a:t>
            </a:r>
          </a:p>
          <a:p>
            <a:r>
              <a:rPr lang="en-US" sz="1600" dirty="0"/>
              <a:t>Discount on hourly charge for that instance.</a:t>
            </a:r>
          </a:p>
          <a:p>
            <a:r>
              <a:rPr lang="en-US" sz="1600" dirty="0"/>
              <a:t>1-year or 3-year term.</a:t>
            </a:r>
            <a:endParaRPr lang="en-US" sz="1400" dirty="0"/>
          </a:p>
          <a:p>
            <a:pPr marL="0" indent="0">
              <a:buNone/>
            </a:pPr>
            <a:r>
              <a:rPr lang="en-US" sz="2400" b="1" dirty="0">
                <a:solidFill>
                  <a:srgbClr val="504BAB"/>
                </a:solidFill>
              </a:rPr>
              <a:t>Scheduled Reserved Instances</a:t>
            </a:r>
          </a:p>
          <a:p>
            <a:r>
              <a:rPr lang="en-US" sz="1600" dirty="0"/>
              <a:t>Purchase a capacity reservation that is always available on a recurring schedule you specify.</a:t>
            </a:r>
          </a:p>
          <a:p>
            <a:r>
              <a:rPr lang="en-US" sz="1600" dirty="0"/>
              <a:t>1-year term.</a:t>
            </a:r>
          </a:p>
        </p:txBody>
      </p:sp>
      <p:sp>
        <p:nvSpPr>
          <p:cNvPr id="10" name="Content Placeholder 9">
            <a:extLst>
              <a:ext uri="{FF2B5EF4-FFF2-40B4-BE49-F238E27FC236}">
                <a16:creationId xmlns="" xmlns:a16="http://schemas.microsoft.com/office/drawing/2014/main" id="{1461312D-F447-604C-8AAE-F61C8F9D43AB}"/>
              </a:ext>
            </a:extLst>
          </p:cNvPr>
          <p:cNvSpPr>
            <a:spLocks noGrp="1"/>
          </p:cNvSpPr>
          <p:nvPr>
            <p:ph idx="4294967295"/>
          </p:nvPr>
        </p:nvSpPr>
        <p:spPr>
          <a:xfrm>
            <a:off x="8599488" y="1143000"/>
            <a:ext cx="3592512" cy="4130675"/>
          </a:xfrm>
        </p:spPr>
        <p:txBody>
          <a:bodyPr>
            <a:normAutofit lnSpcReduction="10000"/>
          </a:bodyPr>
          <a:lstStyle/>
          <a:p>
            <a:pPr marL="0" indent="0">
              <a:buNone/>
            </a:pPr>
            <a:r>
              <a:rPr lang="en-US" sz="2400" b="1" dirty="0">
                <a:solidFill>
                  <a:srgbClr val="504BAB"/>
                </a:solidFill>
              </a:rPr>
              <a:t>Spot Instances</a:t>
            </a:r>
          </a:p>
          <a:p>
            <a:r>
              <a:rPr lang="en-US" sz="1600" dirty="0"/>
              <a:t>Instances run as long as they are available and your bid is above the Spot Instance price.</a:t>
            </a:r>
          </a:p>
          <a:p>
            <a:r>
              <a:rPr lang="en-US" sz="1600" dirty="0"/>
              <a:t>They can be interrupted by AWS with a 2-minute notification.</a:t>
            </a:r>
          </a:p>
          <a:p>
            <a:r>
              <a:rPr lang="en-US" sz="1600" dirty="0"/>
              <a:t>Interruption options include terminated, stopped or hibernated.</a:t>
            </a:r>
          </a:p>
          <a:p>
            <a:r>
              <a:rPr lang="en-US" sz="1600" dirty="0"/>
              <a:t>Prices can be significantly less expensive compared to On-Demand Instances</a:t>
            </a:r>
          </a:p>
          <a:p>
            <a:r>
              <a:rPr lang="en-US" sz="1600" dirty="0"/>
              <a:t>Good choice when you have flexibility in when your applications can run.</a:t>
            </a:r>
            <a:endParaRPr lang="en-US" dirty="0"/>
          </a:p>
        </p:txBody>
      </p:sp>
      <p:sp>
        <p:nvSpPr>
          <p:cNvPr id="2" name="TextBox 1">
            <a:extLst>
              <a:ext uri="{FF2B5EF4-FFF2-40B4-BE49-F238E27FC236}">
                <a16:creationId xmlns="" xmlns:a16="http://schemas.microsoft.com/office/drawing/2014/main" id="{68692509-AD77-0E4C-A138-43519957243F}"/>
              </a:ext>
            </a:extLst>
          </p:cNvPr>
          <p:cNvSpPr txBox="1"/>
          <p:nvPr/>
        </p:nvSpPr>
        <p:spPr>
          <a:xfrm>
            <a:off x="3162301" y="5841701"/>
            <a:ext cx="8501045" cy="707886"/>
          </a:xfrm>
          <a:prstGeom prst="rect">
            <a:avLst/>
          </a:prstGeom>
          <a:noFill/>
        </p:spPr>
        <p:txBody>
          <a:bodyPr wrap="none" rtlCol="0">
            <a:spAutoFit/>
          </a:bodyPr>
          <a:lstStyle/>
          <a:p>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Per second billing </a:t>
            </a:r>
            <a:r>
              <a:rPr lang="en-US" sz="1600" dirty="0">
                <a:latin typeface="Amazon Ember" panose="020B0603020204020204" pitchFamily="34" charset="0"/>
                <a:ea typeface="Amazon Ember" panose="020B0603020204020204" pitchFamily="34" charset="0"/>
                <a:cs typeface="Amazon Ember" panose="020B0603020204020204" pitchFamily="34" charset="0"/>
              </a:rPr>
              <a:t>available for On-Demand Instances, Reserved Instances, and </a:t>
            </a:r>
          </a:p>
          <a:p>
            <a:r>
              <a:rPr lang="en-US" sz="1600" dirty="0">
                <a:latin typeface="Amazon Ember" panose="020B0603020204020204" pitchFamily="34" charset="0"/>
                <a:ea typeface="Amazon Ember" panose="020B0603020204020204" pitchFamily="34" charset="0"/>
                <a:cs typeface="Amazon Ember" panose="020B0603020204020204" pitchFamily="34" charset="0"/>
              </a:rPr>
              <a:t>Spot Instances that run Amazon Linux or Ubuntu.</a:t>
            </a:r>
          </a:p>
        </p:txBody>
      </p:sp>
    </p:spTree>
    <p:custDataLst>
      <p:tags r:id="rId1"/>
    </p:custDataLst>
    <p:extLst>
      <p:ext uri="{BB962C8B-B14F-4D97-AF65-F5344CB8AC3E}">
        <p14:creationId xmlns:p14="http://schemas.microsoft.com/office/powerpoint/2010/main" val="141515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C45D31D5-0C88-D54A-BBB3-E2374CD95940}"/>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11</a:t>
            </a:fld>
            <a:endParaRPr lang="en-US" dirty="0"/>
          </a:p>
        </p:txBody>
      </p:sp>
      <p:sp>
        <p:nvSpPr>
          <p:cNvPr id="2" name="Title 1"/>
          <p:cNvSpPr>
            <a:spLocks noGrp="1"/>
          </p:cNvSpPr>
          <p:nvPr>
            <p:ph type="title"/>
          </p:nvPr>
        </p:nvSpPr>
        <p:spPr/>
        <p:txBody>
          <a:bodyPr>
            <a:noAutofit/>
          </a:bodyPr>
          <a:lstStyle/>
          <a:p>
            <a:r>
              <a:rPr lang="en-US" dirty="0"/>
              <a:t>Amazon EC2 pricing models: Benefits</a:t>
            </a:r>
          </a:p>
        </p:txBody>
      </p:sp>
      <p:graphicFrame>
        <p:nvGraphicFramePr>
          <p:cNvPr id="5" name="Content Placeholder 3"/>
          <p:cNvGraphicFramePr>
            <a:graphicFrameLocks noGrp="1"/>
          </p:cNvGraphicFramePr>
          <p:nvPr>
            <p:ph sz="quarter" idx="21"/>
            <p:extLst>
              <p:ext uri="{D42A27DB-BD31-4B8C-83A1-F6EECF244321}">
                <p14:modId xmlns:p14="http://schemas.microsoft.com/office/powerpoint/2010/main" val="2588375212"/>
              </p:ext>
            </p:extLst>
          </p:nvPr>
        </p:nvGraphicFramePr>
        <p:xfrm>
          <a:off x="365760" y="2831887"/>
          <a:ext cx="11588748" cy="1935480"/>
        </p:xfrm>
        <a:graphic>
          <a:graphicData uri="http://schemas.openxmlformats.org/drawingml/2006/table">
            <a:tbl>
              <a:tblPr firstRow="1" bandRow="1">
                <a:tableStyleId>{F5AB1C69-6EDB-4FF4-983F-18BD219EF322}</a:tableStyleId>
              </a:tblPr>
              <a:tblGrid>
                <a:gridCol w="2897187">
                  <a:extLst>
                    <a:ext uri="{9D8B030D-6E8A-4147-A177-3AD203B41FA5}">
                      <a16:colId xmlns="" xmlns:a16="http://schemas.microsoft.com/office/drawing/2014/main" val="20000"/>
                    </a:ext>
                  </a:extLst>
                </a:gridCol>
                <a:gridCol w="2897187">
                  <a:extLst>
                    <a:ext uri="{9D8B030D-6E8A-4147-A177-3AD203B41FA5}">
                      <a16:colId xmlns="" xmlns:a16="http://schemas.microsoft.com/office/drawing/2014/main" val="20001"/>
                    </a:ext>
                  </a:extLst>
                </a:gridCol>
                <a:gridCol w="2897187">
                  <a:extLst>
                    <a:ext uri="{9D8B030D-6E8A-4147-A177-3AD203B41FA5}">
                      <a16:colId xmlns="" xmlns:a16="http://schemas.microsoft.com/office/drawing/2014/main" val="20002"/>
                    </a:ext>
                  </a:extLst>
                </a:gridCol>
                <a:gridCol w="2897187">
                  <a:extLst>
                    <a:ext uri="{9D8B030D-6E8A-4147-A177-3AD203B41FA5}">
                      <a16:colId xmlns=""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On-Demand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rPr>
                        <a:t>Spot Instances</a:t>
                      </a:r>
                      <a:endPar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rPr>
                        <a:t>Reserved</a:t>
                      </a:r>
                      <a:r>
                        <a:rPr lang="en-US" sz="2000" b="0" baseline="0">
                          <a:solidFill>
                            <a:schemeClr val="tx1"/>
                          </a:solidFill>
                        </a:rPr>
                        <a:t> Instances</a:t>
                      </a:r>
                      <a:endPar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rPr>
                        <a:t>Dedicated Hosts</a:t>
                      </a:r>
                      <a:endParaRPr lang="en-US" sz="2000" b="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extLst>
                  <a:ext uri="{0D108BD9-81ED-4DB2-BD59-A6C34878D82A}">
                    <a16:rowId xmlns="" xmlns:a16="http://schemas.microsoft.com/office/drawing/2014/main" val="10000"/>
                  </a:ext>
                </a:extLst>
              </a:tr>
              <a:tr h="370840">
                <a:tc>
                  <a:txBody>
                    <a:bodyPr/>
                    <a:lstStyle/>
                    <a:p>
                      <a:pPr marL="342900" indent="-342900">
                        <a:buFont typeface="Arial" panose="020B0604020202020204" pitchFamily="34" charset="0"/>
                        <a:buChar char="•"/>
                      </a:pPr>
                      <a:r>
                        <a:rPr lang="en-US" sz="1800" dirty="0"/>
                        <a:t>Low cost and flexibility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spcAft>
                          <a:spcPts val="600"/>
                        </a:spcAft>
                        <a:buFont typeface="Arial" panose="020B0604020202020204" pitchFamily="34" charset="0"/>
                        <a:buChar char="•"/>
                      </a:pPr>
                      <a:r>
                        <a:rPr lang="en-US" sz="1800" dirty="0"/>
                        <a:t>Large scale, dynamic workload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1800" dirty="0"/>
                        <a:t>Predictability</a:t>
                      </a:r>
                      <a:r>
                        <a:rPr lang="en-US" sz="1800" baseline="0" dirty="0"/>
                        <a:t> ensures compute capacity is available when needed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800" kern="1200" dirty="0"/>
                        <a:t>Save money on licensing costs</a:t>
                      </a:r>
                    </a:p>
                    <a:p>
                      <a:pPr marL="120650" indent="-120650" algn="l" defTabSz="457200" rtl="0" eaLnBrk="1" latinLnBrk="0" hangingPunct="1">
                        <a:spcAft>
                          <a:spcPts val="600"/>
                        </a:spcAft>
                        <a:buFont typeface="Arial" panose="020B0604020202020204" pitchFamily="34" charset="0"/>
                        <a:buChar char="•"/>
                      </a:pPr>
                      <a:r>
                        <a:rPr lang="en-US" sz="1800" kern="1200" dirty="0"/>
                        <a:t>Help meet compliance and regulatory requirements</a:t>
                      </a:r>
                      <a:endParaRPr lang="en-US" sz="18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pic>
        <p:nvPicPr>
          <p:cNvPr id="7" name="Picture 2">
            <a:extLst>
              <a:ext uri="{FF2B5EF4-FFF2-40B4-BE49-F238E27FC236}">
                <a16:creationId xmlns="" xmlns:a16="http://schemas.microsoft.com/office/drawing/2014/main" id="{CB99C9BF-BD51-5C4E-A252-761F43AA3B53}"/>
              </a:ext>
              <a:ext uri="{C183D7F6-B498-43B3-948B-1728B52AA6E4}">
                <adec:decorative xmlns=""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 xmlns:a16="http://schemas.microsoft.com/office/drawing/2014/main" id="{162F63BF-1FBE-7D43-8EC1-A3451E0D04DE}"/>
              </a:ext>
              <a:ext uri="{C183D7F6-B498-43B3-948B-1728B52AA6E4}">
                <adec:decorative xmlns=""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 xmlns:a16="http://schemas.microsoft.com/office/drawing/2014/main" id="{7A575226-EBAF-8C4D-9B94-F4DB80F0050B}"/>
              </a:ext>
              <a:ext uri="{C183D7F6-B498-43B3-948B-1728B52AA6E4}">
                <adec:decorative xmlns=""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 xmlns:a16="http://schemas.microsoft.com/office/drawing/2014/main" id="{187306D3-2D79-064F-8868-6D4604E87D0F}"/>
              </a:ext>
              <a:ext uri="{C183D7F6-B498-43B3-948B-1728B52AA6E4}">
                <adec:decorative xmlns=""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639287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BD6852AD-F95B-CC48-B4C2-9E8F228FB080}"/>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12</a:t>
            </a:fld>
            <a:endParaRPr lang="en-US" dirty="0"/>
          </a:p>
        </p:txBody>
      </p:sp>
      <p:sp>
        <p:nvSpPr>
          <p:cNvPr id="2" name="Title 1"/>
          <p:cNvSpPr>
            <a:spLocks noGrp="1"/>
          </p:cNvSpPr>
          <p:nvPr>
            <p:ph type="title"/>
          </p:nvPr>
        </p:nvSpPr>
        <p:spPr/>
        <p:txBody>
          <a:bodyPr>
            <a:noAutofit/>
          </a:bodyPr>
          <a:lstStyle/>
          <a:p>
            <a:r>
              <a:rPr lang="en-US" dirty="0"/>
              <a:t>Amazon EC2 pricing models: Use cases</a:t>
            </a:r>
          </a:p>
        </p:txBody>
      </p:sp>
      <p:pic>
        <p:nvPicPr>
          <p:cNvPr id="7" name="Picture 2">
            <a:extLst>
              <a:ext uri="{FF2B5EF4-FFF2-40B4-BE49-F238E27FC236}">
                <a16:creationId xmlns="" xmlns:a16="http://schemas.microsoft.com/office/drawing/2014/main" id="{C3EB6C5C-311B-D943-91B4-4842831B2CBA}"/>
              </a:ext>
              <a:ext uri="{C183D7F6-B498-43B3-948B-1728B52AA6E4}">
                <adec:decorative xmlns=""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 xmlns:a16="http://schemas.microsoft.com/office/drawing/2014/main" id="{65B9A51F-4734-3347-9B30-2B202F659977}"/>
              </a:ext>
              <a:ext uri="{C183D7F6-B498-43B3-948B-1728B52AA6E4}">
                <adec:decorative xmlns=""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 xmlns:a16="http://schemas.microsoft.com/office/drawing/2014/main" id="{CDF54727-621A-BA4E-ADCC-D7C9BF1FE9FC}"/>
              </a:ext>
              <a:ext uri="{C183D7F6-B498-43B3-948B-1728B52AA6E4}">
                <adec:decorative xmlns=""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 xmlns:a16="http://schemas.microsoft.com/office/drawing/2014/main" id="{9C2ABB9C-0E78-0945-A821-B6D57EA89CF6}"/>
              </a:ext>
              <a:ext uri="{C183D7F6-B498-43B3-948B-1728B52AA6E4}">
                <adec:decorative xmlns=""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28">
            <a:extLst>
              <a:ext uri="{FF2B5EF4-FFF2-40B4-BE49-F238E27FC236}">
                <a16:creationId xmlns="" xmlns:a16="http://schemas.microsoft.com/office/drawing/2014/main" id="{F978F2DA-394A-BE4D-B16C-7792A0C6DB6F}"/>
              </a:ext>
            </a:extLst>
          </p:cNvPr>
          <p:cNvSpPr txBox="1">
            <a:spLocks noChangeArrowheads="1"/>
          </p:cNvSpPr>
          <p:nvPr/>
        </p:nvSpPr>
        <p:spPr bwMode="auto">
          <a:xfrm>
            <a:off x="1126838" y="2135410"/>
            <a:ext cx="18133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504BAB"/>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13" name="TextBox 30">
            <a:extLst>
              <a:ext uri="{FF2B5EF4-FFF2-40B4-BE49-F238E27FC236}">
                <a16:creationId xmlns="" xmlns:a16="http://schemas.microsoft.com/office/drawing/2014/main" id="{E200D638-A2B5-DF41-9BF9-1099FE579CCC}"/>
              </a:ext>
            </a:extLst>
          </p:cNvPr>
          <p:cNvSpPr txBox="1">
            <a:spLocks noChangeArrowheads="1"/>
          </p:cNvSpPr>
          <p:nvPr/>
        </p:nvSpPr>
        <p:spPr bwMode="auto">
          <a:xfrm>
            <a:off x="3681796" y="2135410"/>
            <a:ext cx="2292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504BAB"/>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12" name="TextBox 29">
            <a:extLst>
              <a:ext uri="{FF2B5EF4-FFF2-40B4-BE49-F238E27FC236}">
                <a16:creationId xmlns="" xmlns:a16="http://schemas.microsoft.com/office/drawing/2014/main" id="{8521C55A-051D-1242-A832-8FEFB4522201}"/>
              </a:ext>
            </a:extLst>
          </p:cNvPr>
          <p:cNvSpPr txBox="1">
            <a:spLocks noChangeArrowheads="1"/>
          </p:cNvSpPr>
          <p:nvPr/>
        </p:nvSpPr>
        <p:spPr bwMode="auto">
          <a:xfrm>
            <a:off x="6340612" y="2135410"/>
            <a:ext cx="25202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504BAB"/>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14" name="TextBox 31">
            <a:extLst>
              <a:ext uri="{FF2B5EF4-FFF2-40B4-BE49-F238E27FC236}">
                <a16:creationId xmlns="" xmlns:a16="http://schemas.microsoft.com/office/drawing/2014/main" id="{CD55E4A6-BD8C-A04B-AEDE-2A85877F2204}"/>
              </a:ext>
            </a:extLst>
          </p:cNvPr>
          <p:cNvSpPr txBox="1">
            <a:spLocks noChangeArrowheads="1"/>
          </p:cNvSpPr>
          <p:nvPr/>
        </p:nvSpPr>
        <p:spPr bwMode="auto">
          <a:xfrm>
            <a:off x="9040091" y="2135410"/>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504BAB"/>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graphicFrame>
        <p:nvGraphicFramePr>
          <p:cNvPr id="5" name="Content Placeholder 3"/>
          <p:cNvGraphicFramePr>
            <a:graphicFrameLocks noGrp="1"/>
          </p:cNvGraphicFramePr>
          <p:nvPr>
            <p:ph sz="quarter" idx="21"/>
            <p:extLst>
              <p:ext uri="{D42A27DB-BD31-4B8C-83A1-F6EECF244321}">
                <p14:modId xmlns:p14="http://schemas.microsoft.com/office/powerpoint/2010/main" val="3864488337"/>
              </p:ext>
            </p:extLst>
          </p:nvPr>
        </p:nvGraphicFramePr>
        <p:xfrm>
          <a:off x="301626" y="2964812"/>
          <a:ext cx="11588748" cy="2838450"/>
        </p:xfrm>
        <a:graphic>
          <a:graphicData uri="http://schemas.openxmlformats.org/drawingml/2006/table">
            <a:tbl>
              <a:tblPr firstRow="1" bandRow="1">
                <a:tableStyleId>{5C22544A-7EE6-4342-B048-85BDC9FD1C3A}</a:tableStyleId>
              </a:tblPr>
              <a:tblGrid>
                <a:gridCol w="2897187">
                  <a:extLst>
                    <a:ext uri="{9D8B030D-6E8A-4147-A177-3AD203B41FA5}">
                      <a16:colId xmlns="" xmlns:a16="http://schemas.microsoft.com/office/drawing/2014/main" val="20000"/>
                    </a:ext>
                  </a:extLst>
                </a:gridCol>
                <a:gridCol w="2897187">
                  <a:extLst>
                    <a:ext uri="{9D8B030D-6E8A-4147-A177-3AD203B41FA5}">
                      <a16:colId xmlns="" xmlns:a16="http://schemas.microsoft.com/office/drawing/2014/main" val="20001"/>
                    </a:ext>
                  </a:extLst>
                </a:gridCol>
                <a:gridCol w="2897187">
                  <a:extLst>
                    <a:ext uri="{9D8B030D-6E8A-4147-A177-3AD203B41FA5}">
                      <a16:colId xmlns="" xmlns:a16="http://schemas.microsoft.com/office/drawing/2014/main" val="20002"/>
                    </a:ext>
                  </a:extLst>
                </a:gridCol>
                <a:gridCol w="2897187">
                  <a:extLst>
                    <a:ext uri="{9D8B030D-6E8A-4147-A177-3AD203B41FA5}">
                      <a16:colId xmlns="" xmlns:a16="http://schemas.microsoft.com/office/drawing/2014/main" val="20003"/>
                    </a:ext>
                  </a:extLst>
                </a:gridCol>
              </a:tblGrid>
              <a:tr h="3967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On-Demand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Spot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Reserved</a:t>
                      </a:r>
                      <a:r>
                        <a:rPr lang="en-US" sz="2000" b="0" i="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Dedicated Hosts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6C2B4"/>
                    </a:solidFill>
                  </a:tcPr>
                </a:tc>
                <a:extLst>
                  <a:ext uri="{0D108BD9-81ED-4DB2-BD59-A6C34878D82A}">
                    <a16:rowId xmlns="" xmlns:a16="http://schemas.microsoft.com/office/drawing/2014/main" val="10000"/>
                  </a:ext>
                </a:extLst>
              </a:tr>
              <a:tr h="2441677">
                <a:tc>
                  <a:txBody>
                    <a:bodyPr/>
                    <a:lstStyle/>
                    <a:p>
                      <a:pPr marL="120650" indent="-120650">
                        <a:spcAft>
                          <a:spcPts val="600"/>
                        </a:spcAft>
                        <a:buFont typeface="Arial" panose="020B0604020202020204" pitchFamily="34" charset="0"/>
                        <a:buChar char="•"/>
                      </a:pPr>
                      <a:r>
                        <a:rPr lang="en-US" sz="1600" baseline="0" dirty="0">
                          <a:latin typeface="Amazon Ember" panose="020B0603020204020204" pitchFamily="34" charset="0"/>
                          <a:ea typeface="Amazon Ember" panose="020B0603020204020204" pitchFamily="34" charset="0"/>
                          <a:cs typeface="Amazon Ember" panose="020B0603020204020204" pitchFamily="34" charset="0"/>
                        </a:rPr>
                        <a:t>Short-term, spiky, or unpredictable workloads</a:t>
                      </a:r>
                    </a:p>
                    <a:p>
                      <a:pPr marL="120650" indent="-120650">
                        <a:spcAft>
                          <a:spcPts val="600"/>
                        </a:spcAft>
                        <a:buFont typeface="Arial" panose="020B0604020202020204" pitchFamily="34" charset="0"/>
                        <a:buChar char="•"/>
                      </a:pPr>
                      <a:r>
                        <a:rPr lang="en-US" sz="1600" baseline="0" dirty="0">
                          <a:latin typeface="Amazon Ember" panose="020B0603020204020204" pitchFamily="34" charset="0"/>
                          <a:ea typeface="Amazon Ember" panose="020B0603020204020204" pitchFamily="34" charset="0"/>
                          <a:cs typeface="Amazon Ember" panose="020B0603020204020204" pitchFamily="34" charset="0"/>
                        </a:rPr>
                        <a:t>Application development or testing</a:t>
                      </a:r>
                    </a:p>
                    <a:p>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Applications with flexible start and end times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Applications only feasible at very low compute prices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Users with urgent computing needs for large amounts of additional capacity</a:t>
                      </a:r>
                    </a:p>
                    <a:p>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Steady state or predictable usage workloads</a:t>
                      </a:r>
                    </a:p>
                    <a:p>
                      <a:pPr marL="120650" indent="-120650">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Applications that require reserved capacity, including disaster recovery</a:t>
                      </a:r>
                    </a:p>
                    <a:p>
                      <a:pPr marL="120650" indent="-120650">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Users able to make upfront</a:t>
                      </a:r>
                      <a:r>
                        <a:rPr lang="en-US" sz="1600" baseline="0" dirty="0">
                          <a:latin typeface="Amazon Ember" panose="020B0603020204020204" pitchFamily="34" charset="0"/>
                          <a:ea typeface="Amazon Ember" panose="020B0603020204020204" pitchFamily="34" charset="0"/>
                          <a:cs typeface="Amazon Ember" panose="020B0603020204020204" pitchFamily="34" charset="0"/>
                        </a:rPr>
                        <a:t> payments to reduce total computing costs even further</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Bef>
                          <a:spcPts val="600"/>
                        </a:spcBef>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Bring your own license (</a:t>
                      </a:r>
                      <a:r>
                        <a:rPr lang="en-US" sz="1600" dirty="0" err="1">
                          <a:latin typeface="Amazon Ember" panose="020B0603020204020204" pitchFamily="34" charset="0"/>
                          <a:ea typeface="Amazon Ember" panose="020B0603020204020204" pitchFamily="34" charset="0"/>
                          <a:cs typeface="Amazon Ember" panose="020B0603020204020204" pitchFamily="34" charset="0"/>
                        </a:rPr>
                        <a:t>BYOL</a:t>
                      </a:r>
                      <a:r>
                        <a:rPr lang="en-US" sz="1600" dirty="0">
                          <a:latin typeface="Amazon Ember" panose="020B0603020204020204" pitchFamily="34" charset="0"/>
                          <a:ea typeface="Amazon Ember" panose="020B0603020204020204" pitchFamily="34" charset="0"/>
                          <a:cs typeface="Amazon Ember" panose="020B0603020204020204" pitchFamily="34" charset="0"/>
                        </a:rPr>
                        <a:t>) </a:t>
                      </a:r>
                    </a:p>
                    <a:p>
                      <a:pPr marL="120650" indent="-120650">
                        <a:spcBef>
                          <a:spcPts val="600"/>
                        </a:spcBef>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Compliance and regulatory restrictions</a:t>
                      </a:r>
                    </a:p>
                    <a:p>
                      <a:pPr marL="120650" indent="-120650">
                        <a:spcBef>
                          <a:spcPts val="600"/>
                        </a:spcBef>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Usage and licensing tracking</a:t>
                      </a:r>
                    </a:p>
                    <a:p>
                      <a:pPr marL="120650" indent="-120650">
                        <a:spcBef>
                          <a:spcPts val="600"/>
                        </a:spcBef>
                        <a:spcAft>
                          <a:spcPts val="600"/>
                        </a:spcAft>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Control instance placement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167027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C7BF7B2C-3F25-094A-95E5-45B95D78AB00}"/>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13</a:t>
            </a:fld>
            <a:endParaRPr lang="en-US" dirty="0"/>
          </a:p>
        </p:txBody>
      </p:sp>
      <p:sp>
        <p:nvSpPr>
          <p:cNvPr id="2" name="Title 1"/>
          <p:cNvSpPr>
            <a:spLocks noGrp="1"/>
          </p:cNvSpPr>
          <p:nvPr>
            <p:ph type="title"/>
          </p:nvPr>
        </p:nvSpPr>
        <p:spPr/>
        <p:txBody>
          <a:bodyPr>
            <a:noAutofit/>
          </a:bodyPr>
          <a:lstStyle/>
          <a:p>
            <a:r>
              <a:rPr lang="en-US" dirty="0"/>
              <a:t>The four pillars of cost optimization </a:t>
            </a:r>
          </a:p>
        </p:txBody>
      </p:sp>
      <p:grpSp>
        <p:nvGrpSpPr>
          <p:cNvPr id="5" name="Group 4" descr="Graphic in form of greek columns labeled &quot;cost optimization.&quot; It has four labeled pillars (notes below the slide describe each of the four).">
            <a:extLst>
              <a:ext uri="{FF2B5EF4-FFF2-40B4-BE49-F238E27FC236}">
                <a16:creationId xmlns="" xmlns:a16="http://schemas.microsoft.com/office/drawing/2014/main" id="{B3413030-4153-5149-9E76-4294BE80C544}"/>
              </a:ext>
            </a:extLst>
          </p:cNvPr>
          <p:cNvGrpSpPr/>
          <p:nvPr/>
        </p:nvGrpSpPr>
        <p:grpSpPr>
          <a:xfrm>
            <a:off x="1295400" y="1350705"/>
            <a:ext cx="9525000" cy="5071760"/>
            <a:chOff x="1295400" y="1350705"/>
            <a:chExt cx="9525000" cy="5071760"/>
          </a:xfrm>
        </p:grpSpPr>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solidFill>
                <a:schemeClr val="bg1">
                  <a:lumMod val="95000"/>
                </a:schemeClr>
              </a:solidFill>
            </p:spPr>
          </p:pic>
          <p:pic>
            <p:nvPicPr>
              <p:cNvPr id="34" name="Picture 33">
                <a:extLst>
                  <a:ext uri="{C183D7F6-B498-43B3-948B-1728B52AA6E4}">
                    <adec:decorative xmlns=""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946323"/>
                <a:ext cx="1261172" cy="369332"/>
              </a:xfrm>
              <a:prstGeom prst="rect">
                <a:avLst/>
              </a:prstGeom>
              <a:noFill/>
            </p:spPr>
            <p:txBody>
              <a:bodyPr wrap="square" rtlCol="0" anchor="b">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Right size</a:t>
                </a:r>
              </a:p>
            </p:txBody>
          </p:sp>
        </p:grpSp>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35898" y="2071147"/>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713571" y="3112771"/>
              <a:ext cx="1244854"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Optimal pricing model</a:t>
              </a:r>
            </a:p>
          </p:txBody>
        </p:sp>
        <p:grpSp>
          <p:nvGrpSpPr>
            <p:cNvPr id="40" name="Group 39"/>
            <p:cNvGrpSpPr/>
            <p:nvPr/>
          </p:nvGrpSpPr>
          <p:grpSpPr>
            <a:xfrm>
              <a:off x="4076512" y="2078571"/>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C183D7F6-B498-43B3-948B-1728B52AA6E4}">
                    <adec:decorative xmlns=""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4" y="2825699"/>
                <a:ext cx="1272175"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Increase elasticity</a:t>
                </a:r>
              </a:p>
            </p:txBody>
          </p:sp>
        </p:grpSp>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65388" y="20701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034784" y="3112771"/>
              <a:ext cx="1245721"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Optimize storage choices</a:t>
              </a:r>
            </a:p>
          </p:txBody>
        </p:sp>
        <p:pic>
          <p:nvPicPr>
            <p:cNvPr id="47" name="Picture 2">
              <a:extLst>
                <a:ext uri="{C183D7F6-B498-43B3-948B-1728B52AA6E4}">
                  <adec:decorative xmlns=""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2657" y="4472382"/>
              <a:ext cx="1202272" cy="10795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447800" y="1944594"/>
              <a:ext cx="9215718" cy="102086"/>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1295400" y="1350705"/>
              <a:ext cx="9525000" cy="561998"/>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Cost Optimization</a:t>
              </a:r>
            </a:p>
          </p:txBody>
        </p:sp>
        <p:pic>
          <p:nvPicPr>
            <p:cNvPr id="38" name="Picture 37">
              <a:extLst>
                <a:ext uri="{C183D7F6-B498-43B3-948B-1728B52AA6E4}">
                  <adec:decorative xmlns=""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3061" y="4335432"/>
              <a:ext cx="1244854" cy="1244854"/>
            </a:xfrm>
            <a:prstGeom prst="rect">
              <a:avLst/>
            </a:prstGeom>
          </p:spPr>
        </p:pic>
      </p:grpSp>
    </p:spTree>
    <p:custDataLst>
      <p:tags r:id="rId1"/>
    </p:custDataLst>
    <p:extLst>
      <p:ext uri="{BB962C8B-B14F-4D97-AF65-F5344CB8AC3E}">
        <p14:creationId xmlns:p14="http://schemas.microsoft.com/office/powerpoint/2010/main" val="1891102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E04AB13-45D7-C048-836E-B8FA1B462B2D}"/>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14</a:t>
            </a:fld>
            <a:endParaRPr lang="en-US" dirty="0"/>
          </a:p>
        </p:txBody>
      </p:sp>
      <p:sp>
        <p:nvSpPr>
          <p:cNvPr id="13" name="Title 12">
            <a:extLst>
              <a:ext uri="{FF2B5EF4-FFF2-40B4-BE49-F238E27FC236}">
                <a16:creationId xmlns="" xmlns:a16="http://schemas.microsoft.com/office/drawing/2014/main" id="{8137E1B3-25FF-424E-BEC2-37D6F3B3A8A5}"/>
              </a:ext>
            </a:extLst>
          </p:cNvPr>
          <p:cNvSpPr>
            <a:spLocks noGrp="1"/>
          </p:cNvSpPr>
          <p:nvPr>
            <p:ph type="title"/>
          </p:nvPr>
        </p:nvSpPr>
        <p:spPr/>
        <p:txBody>
          <a:bodyPr/>
          <a:lstStyle/>
          <a:p>
            <a:r>
              <a:rPr lang="en-US" dirty="0"/>
              <a:t>Pillar 1: Right size</a:t>
            </a:r>
          </a:p>
        </p:txBody>
      </p:sp>
      <p:sp>
        <p:nvSpPr>
          <p:cNvPr id="8" name="Content Placeholder 7">
            <a:extLst>
              <a:ext uri="{FF2B5EF4-FFF2-40B4-BE49-F238E27FC236}">
                <a16:creationId xmlns="" xmlns:a16="http://schemas.microsoft.com/office/drawing/2014/main" id="{44C0B6F4-0EE5-6E48-A81E-13D2F681E923}"/>
              </a:ext>
            </a:extLst>
          </p:cNvPr>
          <p:cNvSpPr>
            <a:spLocks noGrp="1"/>
          </p:cNvSpPr>
          <p:nvPr>
            <p:ph sz="quarter" idx="21"/>
          </p:nvPr>
        </p:nvSpPr>
        <p:spPr>
          <a:xfrm>
            <a:off x="4868218" y="1143000"/>
            <a:ext cx="7085431" cy="5291750"/>
          </a:xfrm>
        </p:spPr>
        <p:txBody>
          <a:bodyPr>
            <a:normAutofit lnSpcReduction="10000"/>
          </a:bodyPr>
          <a:lstStyle/>
          <a:p>
            <a:pPr defTabSz="342900">
              <a:lnSpc>
                <a:spcPct val="150000"/>
              </a:lnSpc>
              <a:spcBef>
                <a:spcPct val="20000"/>
              </a:spcBef>
              <a:buFont typeface="Wingdings" pitchFamily="2" charset="2"/>
              <a:buChar char="ü"/>
            </a:pPr>
            <a:r>
              <a:rPr lang="en-US" dirty="0"/>
              <a:t>AWS offers approximately 60 instance types and sizes</a:t>
            </a:r>
            <a:endParaRPr lang="en-US" dirty="0" smtClean="0">
              <a:latin typeface="+mn-lt"/>
            </a:endParaRPr>
          </a:p>
          <a:p>
            <a:pPr defTabSz="342900">
              <a:lnSpc>
                <a:spcPct val="150000"/>
              </a:lnSpc>
              <a:spcBef>
                <a:spcPct val="20000"/>
              </a:spcBef>
              <a:buFont typeface="Wingdings" pitchFamily="2" charset="2"/>
              <a:buChar char="ü"/>
            </a:pPr>
            <a:r>
              <a:rPr lang="en-US" dirty="0" smtClean="0">
                <a:latin typeface="+mn-lt"/>
              </a:rPr>
              <a:t>Provision </a:t>
            </a:r>
            <a:r>
              <a:rPr lang="en-US" dirty="0">
                <a:latin typeface="+mn-lt"/>
              </a:rPr>
              <a:t>instances to match the need </a:t>
            </a:r>
          </a:p>
          <a:p>
            <a:pPr lvl="1" defTabSz="342900">
              <a:lnSpc>
                <a:spcPct val="100000"/>
              </a:lnSpc>
              <a:spcBef>
                <a:spcPct val="20000"/>
              </a:spcBef>
            </a:pPr>
            <a:r>
              <a:rPr lang="en-US" sz="2000" dirty="0"/>
              <a:t>CPU, memory, storage, and network throughput</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Select appropriate </a:t>
            </a:r>
            <a:r>
              <a:rPr lang="en-US" sz="2000" dirty="0">
                <a:solidFill>
                  <a:srgbClr val="504BAB"/>
                </a:solidFill>
                <a:latin typeface="+mn-lt"/>
                <a:ea typeface="Amazon Ember" panose="020B0603020204020204" pitchFamily="34" charset="0"/>
                <a:cs typeface="Amazon Ember" panose="020B0603020204020204" pitchFamily="34" charset="0"/>
              </a:rPr>
              <a:t>instance types </a:t>
            </a:r>
            <a:r>
              <a:rPr lang="en-US" sz="2000" dirty="0">
                <a:latin typeface="+mn-lt"/>
                <a:ea typeface="Amazon Ember" panose="020B0603020204020204" pitchFamily="34" charset="0"/>
                <a:cs typeface="Amazon Ember" panose="020B0603020204020204" pitchFamily="34" charset="0"/>
              </a:rPr>
              <a:t>for your use</a:t>
            </a:r>
            <a:endParaRPr lang="en-US" dirty="0">
              <a:latin typeface="+mn-lt"/>
              <a:ea typeface="Amazon Ember" panose="020B0603020204020204" pitchFamily="34" charset="0"/>
              <a:cs typeface="Amazon Ember" panose="020B0603020204020204" pitchFamily="34" charset="0"/>
            </a:endParaRP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Use Amazon CloudWatch metrics</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How idle are instances? When?</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Downsize instances</a:t>
            </a: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Best practice: Right size, then reserve</a:t>
            </a:r>
            <a:endParaRPr lang="en-US" dirty="0">
              <a:latin typeface="+mn-lt"/>
            </a:endParaRPr>
          </a:p>
        </p:txBody>
      </p:sp>
      <p:grpSp>
        <p:nvGrpSpPr>
          <p:cNvPr id="9" name="Group 8" descr="Graphic shows the four pillars with pillar 1 highlighted: Right size.">
            <a:extLst>
              <a:ext uri="{FF2B5EF4-FFF2-40B4-BE49-F238E27FC236}">
                <a16:creationId xmlns="" xmlns:a16="http://schemas.microsoft.com/office/drawing/2014/main" id="{2E4F4943-01A8-AD43-AA80-474C80165514}"/>
              </a:ext>
              <a:ext uri="{C183D7F6-B498-43B3-948B-1728B52AA6E4}">
                <adec:decorative xmlns="" xmlns:adec="http://schemas.microsoft.com/office/drawing/2017/decorative" val="0"/>
              </a:ext>
            </a:extLst>
          </p:cNvPr>
          <p:cNvGrpSpPr/>
          <p:nvPr/>
        </p:nvGrpSpPr>
        <p:grpSpPr>
          <a:xfrm>
            <a:off x="55685" y="1775998"/>
            <a:ext cx="3840373" cy="3295302"/>
            <a:chOff x="55685" y="1775998"/>
            <a:chExt cx="3840373" cy="3295302"/>
          </a:xfrm>
        </p:grpSpPr>
        <p:sp>
          <p:nvSpPr>
            <p:cNvPr id="22" name="TextBox 21"/>
            <p:cNvSpPr txBox="1"/>
            <p:nvPr/>
          </p:nvSpPr>
          <p:spPr>
            <a:xfrm>
              <a:off x="55685" y="2346247"/>
              <a:ext cx="3392275" cy="1323439"/>
            </a:xfrm>
            <a:prstGeom prst="rect">
              <a:avLst/>
            </a:prstGeom>
            <a:noFill/>
          </p:spPr>
          <p:txBody>
            <a:bodyPr wrap="none" rtlCol="0">
              <a:spAutoFit/>
            </a:bodyPr>
            <a:lstStyle/>
            <a:p>
              <a:pPr algn="r"/>
              <a:r>
                <a:rPr lang="en-US" sz="200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1. Right 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299420" y="2192748"/>
              <a:ext cx="596638" cy="646331"/>
              <a:chOff x="2997997" y="2209302"/>
              <a:chExt cx="596638" cy="646331"/>
            </a:xfrm>
          </p:grpSpPr>
          <p:sp>
            <p:nvSpPr>
              <p:cNvPr id="25" name="TextBox 24"/>
              <p:cNvSpPr txBox="1"/>
              <p:nvPr/>
            </p:nvSpPr>
            <p:spPr>
              <a:xfrm>
                <a:off x="2997997" y="2209302"/>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6" name="TextBox 25"/>
              <p:cNvSpPr txBox="1"/>
              <p:nvPr/>
            </p:nvSpPr>
            <p:spPr>
              <a:xfrm>
                <a:off x="3016763" y="2268130"/>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pic>
          <p:nvPicPr>
            <p:cNvPr id="28" name="Picture 27">
              <a:extLs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444" y="3810128"/>
              <a:ext cx="1261172" cy="1261172"/>
            </a:xfrm>
            <a:prstGeom prst="rect">
              <a:avLst/>
            </a:prstGeom>
          </p:spPr>
        </p:pic>
        <p:sp>
          <p:nvSpPr>
            <p:cNvPr id="11" name="TextBox 10">
              <a:extLst>
                <a:ext uri="{FF2B5EF4-FFF2-40B4-BE49-F238E27FC236}">
                  <a16:creationId xmlns="" xmlns:a16="http://schemas.microsoft.com/office/drawing/2014/main" id="{D17AFE00-A142-B44E-91D2-60DA944EF37E}"/>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spTree>
    <p:custDataLst>
      <p:tags r:id="rId1"/>
    </p:custDataLst>
    <p:extLst>
      <p:ext uri="{BB962C8B-B14F-4D97-AF65-F5344CB8AC3E}">
        <p14:creationId xmlns:p14="http://schemas.microsoft.com/office/powerpoint/2010/main" val="146066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5915496-F8F9-4749-969B-30B3AED7855D}"/>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15</a:t>
            </a:fld>
            <a:endParaRPr lang="en-US" dirty="0"/>
          </a:p>
        </p:txBody>
      </p:sp>
      <p:sp>
        <p:nvSpPr>
          <p:cNvPr id="10" name="Title 9">
            <a:extLst>
              <a:ext uri="{FF2B5EF4-FFF2-40B4-BE49-F238E27FC236}">
                <a16:creationId xmlns="" xmlns:a16="http://schemas.microsoft.com/office/drawing/2014/main" id="{2F405AFB-8203-0D46-9A23-F4AD7904D1EA}"/>
              </a:ext>
            </a:extLst>
          </p:cNvPr>
          <p:cNvSpPr>
            <a:spLocks noGrp="1"/>
          </p:cNvSpPr>
          <p:nvPr>
            <p:ph type="title"/>
          </p:nvPr>
        </p:nvSpPr>
        <p:spPr/>
        <p:txBody>
          <a:bodyPr/>
          <a:lstStyle/>
          <a:p>
            <a:r>
              <a:rPr lang="en-US" dirty="0"/>
              <a:t>Pillar 2: Increase elasticity</a:t>
            </a:r>
          </a:p>
        </p:txBody>
      </p:sp>
      <p:sp>
        <p:nvSpPr>
          <p:cNvPr id="29" name="Content Placeholder 7">
            <a:extLst>
              <a:ext uri="{FF2B5EF4-FFF2-40B4-BE49-F238E27FC236}">
                <a16:creationId xmlns="" xmlns:a16="http://schemas.microsoft.com/office/drawing/2014/main" id="{7967077A-B64B-784E-91AB-5553ED98AE09}"/>
              </a:ext>
            </a:extLst>
          </p:cNvPr>
          <p:cNvSpPr>
            <a:spLocks noGrp="1"/>
          </p:cNvSpPr>
          <p:nvPr>
            <p:ph sz="quarter" idx="21"/>
          </p:nvPr>
        </p:nvSpPr>
        <p:spPr>
          <a:xfrm>
            <a:off x="5002326" y="1143000"/>
            <a:ext cx="6951324" cy="5291750"/>
          </a:xfrm>
        </p:spPr>
        <p:txBody>
          <a:bodyPr/>
          <a:lstStyle/>
          <a:p>
            <a:pPr defTabSz="342900">
              <a:lnSpc>
                <a:spcPct val="100000"/>
              </a:lnSpc>
              <a:spcBef>
                <a:spcPct val="20000"/>
              </a:spcBef>
              <a:buFont typeface="Wingdings" pitchFamily="2" charset="2"/>
              <a:buChar char="ü"/>
            </a:pPr>
            <a:r>
              <a:rPr lang="en-US" sz="2400" b="1" dirty="0">
                <a:solidFill>
                  <a:srgbClr val="504BAB"/>
                </a:solidFill>
              </a:rPr>
              <a:t>Stop</a:t>
            </a:r>
            <a:r>
              <a:rPr lang="en-US" sz="2400" dirty="0"/>
              <a:t> or </a:t>
            </a:r>
            <a:r>
              <a:rPr lang="en-US" sz="2400" b="1" dirty="0">
                <a:solidFill>
                  <a:srgbClr val="504BAB"/>
                </a:solidFill>
              </a:rPr>
              <a:t>hibernate</a:t>
            </a:r>
            <a:r>
              <a:rPr lang="en-US" sz="2400" dirty="0"/>
              <a:t> Amazon EBS-backed instances that are not actively in use</a:t>
            </a:r>
          </a:p>
          <a:p>
            <a:pPr lvl="1" defTabSz="342900">
              <a:lnSpc>
                <a:spcPct val="100000"/>
              </a:lnSpc>
              <a:spcBef>
                <a:spcPct val="20000"/>
              </a:spcBef>
            </a:pPr>
            <a:r>
              <a:rPr lang="en-US" sz="2000" dirty="0"/>
              <a:t>Example: non-production development or test instances</a:t>
            </a:r>
            <a:endParaRPr lang="en-US" dirty="0"/>
          </a:p>
          <a:p>
            <a:pPr defTabSz="342900">
              <a:lnSpc>
                <a:spcPct val="100000"/>
              </a:lnSpc>
              <a:spcBef>
                <a:spcPct val="20000"/>
              </a:spcBef>
              <a:buFont typeface="Wingdings" pitchFamily="2" charset="2"/>
              <a:buChar char="ü"/>
            </a:pPr>
            <a:r>
              <a:rPr lang="en-US" sz="2400" dirty="0"/>
              <a:t>Use</a:t>
            </a:r>
            <a:r>
              <a:rPr lang="en-US" sz="2400" b="1" dirty="0">
                <a:solidFill>
                  <a:schemeClr val="accent5"/>
                </a:solidFill>
              </a:rPr>
              <a:t> </a:t>
            </a:r>
            <a:r>
              <a:rPr lang="en-US" sz="2400" b="1" dirty="0">
                <a:solidFill>
                  <a:srgbClr val="504BAB"/>
                </a:solidFill>
              </a:rPr>
              <a:t>automatic</a:t>
            </a:r>
            <a:r>
              <a:rPr lang="en-US" sz="2400" b="1" dirty="0">
                <a:solidFill>
                  <a:schemeClr val="accent5"/>
                </a:solidFill>
              </a:rPr>
              <a:t> </a:t>
            </a:r>
            <a:r>
              <a:rPr lang="en-US" sz="2400" b="1" dirty="0">
                <a:solidFill>
                  <a:srgbClr val="504BAB"/>
                </a:solidFill>
              </a:rPr>
              <a:t>scaling</a:t>
            </a:r>
            <a:r>
              <a:rPr lang="en-US" sz="2400" b="1" dirty="0">
                <a:solidFill>
                  <a:schemeClr val="accent5"/>
                </a:solidFill>
              </a:rPr>
              <a:t> </a:t>
            </a:r>
            <a:r>
              <a:rPr lang="en-US" sz="2400" dirty="0"/>
              <a:t>to match needs based on usage </a:t>
            </a:r>
          </a:p>
          <a:p>
            <a:pPr lvl="1" defTabSz="342900">
              <a:lnSpc>
                <a:spcPct val="100000"/>
              </a:lnSpc>
              <a:spcBef>
                <a:spcPct val="20000"/>
              </a:spcBef>
            </a:pPr>
            <a:r>
              <a:rPr lang="en-US" sz="2000" dirty="0"/>
              <a:t>Automated and time-based elasticity</a:t>
            </a:r>
            <a:endParaRPr lang="en-US" sz="2400" dirty="0"/>
          </a:p>
          <a:p>
            <a:pPr marL="0" indent="0" defTabSz="342900">
              <a:lnSpc>
                <a:spcPct val="150000"/>
              </a:lnSpc>
              <a:spcBef>
                <a:spcPct val="20000"/>
              </a:spcBef>
              <a:buNone/>
            </a:pPr>
            <a:endParaRPr lang="en-US" sz="2400" dirty="0">
              <a:latin typeface="+mn-lt"/>
            </a:endParaRPr>
          </a:p>
        </p:txBody>
      </p:sp>
      <p:grpSp>
        <p:nvGrpSpPr>
          <p:cNvPr id="2" name="Group 1" descr="Graphic shows the four pillars with pillar 2 highlighted: Increase Elasticity">
            <a:extLst>
              <a:ext uri="{FF2B5EF4-FFF2-40B4-BE49-F238E27FC236}">
                <a16:creationId xmlns="" xmlns:a16="http://schemas.microsoft.com/office/drawing/2014/main" id="{CF490E1C-EB11-EE4C-8CA4-A257BA2A442F}"/>
              </a:ext>
            </a:extLst>
          </p:cNvPr>
          <p:cNvGrpSpPr/>
          <p:nvPr/>
        </p:nvGrpSpPr>
        <p:grpSpPr>
          <a:xfrm>
            <a:off x="55685" y="1775998"/>
            <a:ext cx="3840373" cy="3144180"/>
            <a:chOff x="55685" y="1775998"/>
            <a:chExt cx="3840373" cy="3144180"/>
          </a:xfrm>
        </p:grpSpPr>
        <p:grpSp>
          <p:nvGrpSpPr>
            <p:cNvPr id="21" name="Group 20">
              <a:extLst>
                <a:ext uri="{FF2B5EF4-FFF2-40B4-BE49-F238E27FC236}">
                  <a16:creationId xmlns="" xmlns:a16="http://schemas.microsoft.com/office/drawing/2014/main" id="{37CD8AFA-ED34-7D49-BA22-ADEE3ACAE8B2}"/>
                </a:ext>
                <a:ext uri="{C183D7F6-B498-43B3-948B-1728B52AA6E4}">
                  <adec:decorative xmlns="" xmlns:adec="http://schemas.microsoft.com/office/drawing/2017/decorative" val="1"/>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 xmlns:a16="http://schemas.microsoft.com/office/drawing/2014/main" id="{C5825ABA-EC55-9946-BBFA-55A4C33F60E9}"/>
                  </a:ext>
                </a:extLst>
              </p:cNvPr>
              <p:cNvGrpSpPr/>
              <p:nvPr/>
            </p:nvGrpSpPr>
            <p:grpSpPr>
              <a:xfrm>
                <a:off x="3299420" y="2539585"/>
                <a:ext cx="596638" cy="646331"/>
                <a:chOff x="2997997" y="2556139"/>
                <a:chExt cx="596638" cy="646331"/>
              </a:xfrm>
            </p:grpSpPr>
            <p:sp>
              <p:nvSpPr>
                <p:cNvPr id="27" name="TextBox 26">
                  <a:extLst>
                    <a:ext uri="{FF2B5EF4-FFF2-40B4-BE49-F238E27FC236}">
                      <a16:creationId xmlns="" xmlns:a16="http://schemas.microsoft.com/office/drawing/2014/main" id="{171C8D45-681F-804C-A5A6-14259C1F3C90}"/>
                    </a:ext>
                  </a:extLst>
                </p:cNvPr>
                <p:cNvSpPr txBox="1"/>
                <p:nvPr/>
              </p:nvSpPr>
              <p:spPr>
                <a:xfrm>
                  <a:off x="2997997" y="25561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 xmlns:a16="http://schemas.microsoft.com/office/drawing/2014/main" id="{FFFBB5B6-2144-5640-9EB0-07C0537B1A46}"/>
                    </a:ext>
                  </a:extLst>
                </p:cNvPr>
                <p:cNvSpPr txBox="1"/>
                <p:nvPr/>
              </p:nvSpPr>
              <p:spPr>
                <a:xfrm>
                  <a:off x="3016763" y="2614968"/>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54" name="Picture 53">
              <a:extLst>
                <a:ext uri="{FF2B5EF4-FFF2-40B4-BE49-F238E27FC236}">
                  <a16:creationId xmlns="" xmlns:a16="http://schemas.microsoft.com/office/drawing/2014/main" id="{5F939B8B-2CAC-C446-8FAA-F404F1DC4244}"/>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640" y="3856558"/>
              <a:ext cx="1063620" cy="1063620"/>
            </a:xfrm>
            <a:prstGeom prst="rect">
              <a:avLst/>
            </a:prstGeom>
          </p:spPr>
        </p:pic>
      </p:grpSp>
    </p:spTree>
    <p:custDataLst>
      <p:tags r:id="rId1"/>
    </p:custDataLst>
    <p:extLst>
      <p:ext uri="{BB962C8B-B14F-4D97-AF65-F5344CB8AC3E}">
        <p14:creationId xmlns:p14="http://schemas.microsoft.com/office/powerpoint/2010/main" val="1006763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5915496-F8F9-4749-969B-30B3AED7855D}"/>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16</a:t>
            </a:fld>
            <a:endParaRPr lang="en-US" dirty="0"/>
          </a:p>
        </p:txBody>
      </p:sp>
      <p:sp>
        <p:nvSpPr>
          <p:cNvPr id="6" name="Title 5">
            <a:extLst>
              <a:ext uri="{FF2B5EF4-FFF2-40B4-BE49-F238E27FC236}">
                <a16:creationId xmlns="" xmlns:a16="http://schemas.microsoft.com/office/drawing/2014/main" id="{6F044271-2C46-BB42-9087-3D0DF5355A69}"/>
              </a:ext>
            </a:extLst>
          </p:cNvPr>
          <p:cNvSpPr>
            <a:spLocks noGrp="1"/>
          </p:cNvSpPr>
          <p:nvPr>
            <p:ph type="title"/>
          </p:nvPr>
        </p:nvSpPr>
        <p:spPr/>
        <p:txBody>
          <a:bodyPr/>
          <a:lstStyle/>
          <a:p>
            <a:r>
              <a:rPr lang="en-US" dirty="0"/>
              <a:t>Pillar 3: Optimal pricing model</a:t>
            </a:r>
          </a:p>
        </p:txBody>
      </p:sp>
      <p:sp>
        <p:nvSpPr>
          <p:cNvPr id="13" name="Content Placeholder 7">
            <a:extLst>
              <a:ext uri="{FF2B5EF4-FFF2-40B4-BE49-F238E27FC236}">
                <a16:creationId xmlns="" xmlns:a16="http://schemas.microsoft.com/office/drawing/2014/main" id="{793D8889-5EC7-7B43-B023-0E52A69F8E12}"/>
              </a:ext>
            </a:extLst>
          </p:cNvPr>
          <p:cNvSpPr>
            <a:spLocks noGrp="1"/>
          </p:cNvSpPr>
          <p:nvPr>
            <p:ph sz="quarter" idx="21"/>
          </p:nvPr>
        </p:nvSpPr>
        <p:spPr>
          <a:xfrm>
            <a:off x="4497060" y="1143000"/>
            <a:ext cx="7456590" cy="5291750"/>
          </a:xfrm>
        </p:spPr>
        <p:txBody>
          <a:bodyPr>
            <a:normAutofit/>
          </a:bodyPr>
          <a:lstStyle/>
          <a:p>
            <a:pPr defTabSz="342900">
              <a:lnSpc>
                <a:spcPct val="150000"/>
              </a:lnSpc>
              <a:spcBef>
                <a:spcPct val="20000"/>
              </a:spcBef>
              <a:buFont typeface="Wingdings" pitchFamily="2" charset="2"/>
              <a:buChar char="ü"/>
            </a:pPr>
            <a:r>
              <a:rPr lang="en-US" sz="2400" dirty="0"/>
              <a:t>Leverage the right pricing model for your use case</a:t>
            </a:r>
          </a:p>
          <a:p>
            <a:pPr lvl="1" defTabSz="342900">
              <a:lnSpc>
                <a:spcPct val="150000"/>
              </a:lnSpc>
              <a:spcBef>
                <a:spcPct val="20000"/>
              </a:spcBef>
            </a:pPr>
            <a:r>
              <a:rPr lang="en-US" sz="2000" dirty="0">
                <a:latin typeface="+mn-lt"/>
              </a:rPr>
              <a:t>Consider your usage patterns </a:t>
            </a:r>
          </a:p>
          <a:p>
            <a:pPr defTabSz="342900">
              <a:lnSpc>
                <a:spcPct val="150000"/>
              </a:lnSpc>
              <a:spcBef>
                <a:spcPct val="20000"/>
              </a:spcBef>
              <a:buFont typeface="Wingdings" pitchFamily="2" charset="2"/>
              <a:buChar char="ü"/>
            </a:pPr>
            <a:r>
              <a:rPr lang="en-US" sz="2400" dirty="0">
                <a:latin typeface="+mn-lt"/>
              </a:rPr>
              <a:t>Optimize and </a:t>
            </a:r>
            <a:r>
              <a:rPr lang="en-US" sz="2400" i="1" dirty="0">
                <a:latin typeface="+mn-lt"/>
              </a:rPr>
              <a:t>combine</a:t>
            </a:r>
            <a:r>
              <a:rPr lang="en-US" sz="2400" dirty="0">
                <a:latin typeface="+mn-lt"/>
              </a:rPr>
              <a:t> purchase types</a:t>
            </a:r>
          </a:p>
          <a:p>
            <a:pPr defTabSz="342900">
              <a:lnSpc>
                <a:spcPct val="150000"/>
              </a:lnSpc>
              <a:spcBef>
                <a:spcPct val="20000"/>
              </a:spcBef>
              <a:buFont typeface="Wingdings" pitchFamily="2" charset="2"/>
              <a:buChar char="ü"/>
            </a:pPr>
            <a:r>
              <a:rPr lang="en-US" sz="2400" dirty="0">
                <a:latin typeface="+mn-lt"/>
              </a:rPr>
              <a:t>Examples:</a:t>
            </a:r>
            <a:endParaRPr lang="en-US" sz="2000" dirty="0">
              <a:latin typeface="+mn-lt"/>
            </a:endParaRPr>
          </a:p>
          <a:p>
            <a:pPr lvl="1" defTabSz="342900">
              <a:lnSpc>
                <a:spcPct val="100000"/>
              </a:lnSpc>
              <a:spcBef>
                <a:spcPct val="20000"/>
              </a:spcBef>
            </a:pPr>
            <a:r>
              <a:rPr lang="en-US" sz="2000" dirty="0"/>
              <a:t>Use </a:t>
            </a:r>
            <a:r>
              <a:rPr lang="en-US" sz="2000" b="1" dirty="0">
                <a:solidFill>
                  <a:srgbClr val="504BAB"/>
                </a:solidFill>
              </a:rPr>
              <a:t>On-Demand Instance</a:t>
            </a:r>
            <a:r>
              <a:rPr lang="en-US" sz="2000" dirty="0">
                <a:solidFill>
                  <a:srgbClr val="504BAB"/>
                </a:solidFill>
              </a:rPr>
              <a:t> </a:t>
            </a:r>
            <a:r>
              <a:rPr lang="en-US" sz="2000" dirty="0"/>
              <a:t>and </a:t>
            </a:r>
            <a:r>
              <a:rPr lang="en-US" sz="2000" b="1" dirty="0">
                <a:solidFill>
                  <a:srgbClr val="504BAB"/>
                </a:solidFill>
              </a:rPr>
              <a:t>Spot</a:t>
            </a:r>
            <a:r>
              <a:rPr lang="en-US" sz="2000" dirty="0">
                <a:solidFill>
                  <a:srgbClr val="504BAB"/>
                </a:solidFill>
              </a:rPr>
              <a:t> </a:t>
            </a:r>
            <a:r>
              <a:rPr lang="en-US" sz="2000" b="1" dirty="0">
                <a:solidFill>
                  <a:srgbClr val="504BAB"/>
                </a:solidFill>
              </a:rPr>
              <a:t>Instances</a:t>
            </a:r>
            <a:r>
              <a:rPr lang="en-US" sz="2000" dirty="0">
                <a:solidFill>
                  <a:srgbClr val="504BAB"/>
                </a:solidFill>
              </a:rPr>
              <a:t> </a:t>
            </a:r>
            <a:r>
              <a:rPr lang="en-US" sz="2000" dirty="0"/>
              <a:t>for variable workloads</a:t>
            </a:r>
            <a:br>
              <a:rPr lang="en-US" sz="2000" dirty="0"/>
            </a:br>
            <a:endParaRPr lang="en-US" sz="2000" dirty="0"/>
          </a:p>
          <a:p>
            <a:pPr lvl="1" defTabSz="342900">
              <a:lnSpc>
                <a:spcPct val="100000"/>
              </a:lnSpc>
              <a:spcBef>
                <a:spcPct val="20000"/>
              </a:spcBef>
            </a:pPr>
            <a:r>
              <a:rPr lang="en-US" sz="2000" dirty="0"/>
              <a:t>Use </a:t>
            </a:r>
            <a:r>
              <a:rPr lang="en-US" sz="2000" b="1" dirty="0">
                <a:solidFill>
                  <a:srgbClr val="504BAB"/>
                </a:solidFill>
              </a:rPr>
              <a:t>Reserved Instances</a:t>
            </a:r>
            <a:r>
              <a:rPr lang="en-US" sz="2000" dirty="0">
                <a:solidFill>
                  <a:srgbClr val="504BAB"/>
                </a:solidFill>
              </a:rPr>
              <a:t> </a:t>
            </a:r>
            <a:r>
              <a:rPr lang="en-US" sz="2000" dirty="0"/>
              <a:t>for predictable workloads</a:t>
            </a:r>
            <a:br>
              <a:rPr lang="en-US" sz="2000" dirty="0"/>
            </a:br>
            <a:endParaRPr lang="en-US" sz="2000" dirty="0"/>
          </a:p>
          <a:p>
            <a:pPr defTabSz="342900">
              <a:lnSpc>
                <a:spcPct val="100000"/>
              </a:lnSpc>
              <a:spcBef>
                <a:spcPct val="20000"/>
              </a:spcBef>
              <a:buFont typeface="Wingdings" pitchFamily="2" charset="2"/>
              <a:buChar char="ü"/>
            </a:pPr>
            <a:r>
              <a:rPr lang="en-US" sz="2400" dirty="0"/>
              <a:t>Consider serverless solutions (AWS Lambda)</a:t>
            </a:r>
            <a:endParaRPr lang="en-US" sz="2600" dirty="0"/>
          </a:p>
        </p:txBody>
      </p:sp>
      <p:grpSp>
        <p:nvGrpSpPr>
          <p:cNvPr id="2" name="Group 1" descr="Graphic shows the four pillars with pillar 3 highlighted: Optimal pricing model">
            <a:extLst>
              <a:ext uri="{FF2B5EF4-FFF2-40B4-BE49-F238E27FC236}">
                <a16:creationId xmlns="" xmlns:a16="http://schemas.microsoft.com/office/drawing/2014/main" id="{6E907B3D-70E8-6F43-B84B-77591481D669}"/>
              </a:ext>
              <a:ext uri="{C183D7F6-B498-43B3-948B-1728B52AA6E4}">
                <adec:decorative xmlns="" xmlns:adec="http://schemas.microsoft.com/office/drawing/2017/decorative" val="0"/>
              </a:ext>
            </a:extLst>
          </p:cNvPr>
          <p:cNvGrpSpPr/>
          <p:nvPr/>
        </p:nvGrpSpPr>
        <p:grpSpPr>
          <a:xfrm>
            <a:off x="55685" y="1775998"/>
            <a:ext cx="3840373" cy="3283788"/>
            <a:chOff x="55685" y="1775998"/>
            <a:chExt cx="3840373" cy="3283788"/>
          </a:xfrm>
        </p:grpSpPr>
        <p:grpSp>
          <p:nvGrpSpPr>
            <p:cNvPr id="21" name="Group 20">
              <a:extLst>
                <a:ext uri="{FF2B5EF4-FFF2-40B4-BE49-F238E27FC236}">
                  <a16:creationId xmlns=""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 xmlns:a16="http://schemas.microsoft.com/office/drawing/2014/main" id="{C5825ABA-EC55-9946-BBFA-55A4C33F60E9}"/>
                  </a:ext>
                </a:extLst>
              </p:cNvPr>
              <p:cNvGrpSpPr/>
              <p:nvPr/>
            </p:nvGrpSpPr>
            <p:grpSpPr>
              <a:xfrm>
                <a:off x="3299420" y="2844385"/>
                <a:ext cx="596638" cy="646331"/>
                <a:chOff x="2997997" y="2860939"/>
                <a:chExt cx="596638" cy="646331"/>
              </a:xfrm>
            </p:grpSpPr>
            <p:sp>
              <p:nvSpPr>
                <p:cNvPr id="27" name="TextBox 26">
                  <a:extLst>
                    <a:ext uri="{FF2B5EF4-FFF2-40B4-BE49-F238E27FC236}">
                      <a16:creationId xmlns="" xmlns:a16="http://schemas.microsoft.com/office/drawing/2014/main" id="{171C8D45-681F-804C-A5A6-14259C1F3C90}"/>
                    </a:ext>
                  </a:extLst>
                </p:cNvPr>
                <p:cNvSpPr txBox="1"/>
                <p:nvPr/>
              </p:nvSpPr>
              <p:spPr>
                <a:xfrm>
                  <a:off x="2997997" y="28609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 xmlns:a16="http://schemas.microsoft.com/office/drawing/2014/main" id="{FFFBB5B6-2144-5640-9EB0-07C0537B1A46}"/>
                    </a:ext>
                  </a:extLst>
                </p:cNvPr>
                <p:cNvSpPr txBox="1"/>
                <p:nvPr/>
              </p:nvSpPr>
              <p:spPr>
                <a:xfrm>
                  <a:off x="3016763" y="2919767"/>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7" name="Picture 2" descr="https://d0.awsstatic.com/Digital%20Marketing/House/ctabox/ha_ctabox_cost-optimization-02.png">
              <a:extLst>
                <a:ext uri="{FF2B5EF4-FFF2-40B4-BE49-F238E27FC236}">
                  <a16:creationId xmlns="" xmlns:a16="http://schemas.microsoft.com/office/drawing/2014/main" id="{A4266BF0-BA26-C748-9A9A-B5E60ADC5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20" y="3701155"/>
              <a:ext cx="1729166" cy="135863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44201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5915496-F8F9-4749-969B-30B3AED7855D}"/>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17</a:t>
            </a:fld>
            <a:endParaRPr lang="en-US" dirty="0"/>
          </a:p>
        </p:txBody>
      </p:sp>
      <p:sp>
        <p:nvSpPr>
          <p:cNvPr id="6" name="Title 5">
            <a:extLst>
              <a:ext uri="{FF2B5EF4-FFF2-40B4-BE49-F238E27FC236}">
                <a16:creationId xmlns="" xmlns:a16="http://schemas.microsoft.com/office/drawing/2014/main" id="{0C7AFB7B-38DF-B548-A538-97AC78600EE4}"/>
              </a:ext>
            </a:extLst>
          </p:cNvPr>
          <p:cNvSpPr>
            <a:spLocks noGrp="1"/>
          </p:cNvSpPr>
          <p:nvPr>
            <p:ph type="title"/>
          </p:nvPr>
        </p:nvSpPr>
        <p:spPr/>
        <p:txBody>
          <a:bodyPr/>
          <a:lstStyle/>
          <a:p>
            <a:r>
              <a:rPr lang="en-US" dirty="0"/>
              <a:t>Pillar 4: Optimize storage choices</a:t>
            </a:r>
          </a:p>
        </p:txBody>
      </p:sp>
      <p:sp>
        <p:nvSpPr>
          <p:cNvPr id="13" name="Content Placeholder 7">
            <a:extLst>
              <a:ext uri="{FF2B5EF4-FFF2-40B4-BE49-F238E27FC236}">
                <a16:creationId xmlns="" xmlns:a16="http://schemas.microsoft.com/office/drawing/2014/main" id="{008E9451-2FF4-1A46-B6B8-5A2FEB596199}"/>
              </a:ext>
            </a:extLst>
          </p:cNvPr>
          <p:cNvSpPr>
            <a:spLocks noGrp="1"/>
          </p:cNvSpPr>
          <p:nvPr>
            <p:ph sz="quarter" idx="21"/>
          </p:nvPr>
        </p:nvSpPr>
        <p:spPr>
          <a:xfrm>
            <a:off x="4030164" y="1143000"/>
            <a:ext cx="7923485" cy="5291750"/>
          </a:xfrm>
        </p:spPr>
        <p:txBody>
          <a:bodyPr>
            <a:normAutofit/>
          </a:bodyPr>
          <a:lstStyle/>
          <a:p>
            <a:pPr defTabSz="342900">
              <a:lnSpc>
                <a:spcPct val="100000"/>
              </a:lnSpc>
              <a:spcBef>
                <a:spcPct val="20000"/>
              </a:spcBef>
              <a:buFont typeface="Wingdings" pitchFamily="2" charset="2"/>
              <a:buChar char="ü"/>
            </a:pPr>
            <a:r>
              <a:rPr lang="en-US" sz="2000" dirty="0"/>
              <a:t>Reduce costs while maintaining storage performance and availability</a:t>
            </a:r>
          </a:p>
          <a:p>
            <a:pPr marL="227012" lvl="1" indent="0" defTabSz="342900">
              <a:lnSpc>
                <a:spcPct val="100000"/>
              </a:lnSpc>
              <a:spcBef>
                <a:spcPct val="20000"/>
              </a:spcBef>
              <a:buNone/>
            </a:pPr>
            <a:endParaRPr lang="en-US" sz="1000" dirty="0"/>
          </a:p>
          <a:p>
            <a:pPr defTabSz="342900">
              <a:lnSpc>
                <a:spcPct val="100000"/>
              </a:lnSpc>
              <a:spcBef>
                <a:spcPct val="20000"/>
              </a:spcBef>
              <a:buFont typeface="Wingdings" pitchFamily="2" charset="2"/>
              <a:buChar char="ü"/>
            </a:pPr>
            <a:r>
              <a:rPr lang="en-US" sz="2000" dirty="0">
                <a:latin typeface="+mn-lt"/>
              </a:rPr>
              <a:t>Resize EBS volumes</a:t>
            </a:r>
          </a:p>
          <a:p>
            <a:pPr marL="227012" lvl="1" indent="0" defTabSz="342900">
              <a:lnSpc>
                <a:spcPct val="100000"/>
              </a:lnSpc>
              <a:spcBef>
                <a:spcPct val="20000"/>
              </a:spcBef>
              <a:buNone/>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Change EBS volume types</a:t>
            </a:r>
          </a:p>
          <a:p>
            <a:pPr lvl="1" defTabSz="342900">
              <a:lnSpc>
                <a:spcPct val="100000"/>
              </a:lnSpc>
              <a:spcBef>
                <a:spcPct val="20000"/>
              </a:spcBef>
              <a:buFont typeface="Wingdings" pitchFamily="2" charset="2"/>
              <a:buChar char="ü"/>
            </a:pPr>
            <a:r>
              <a:rPr lang="en-US" sz="1600" dirty="0"/>
              <a:t>Can you meet performance requirements with less expensive storage?</a:t>
            </a:r>
          </a:p>
          <a:p>
            <a:pPr lvl="1" defTabSz="342900">
              <a:lnSpc>
                <a:spcPct val="100000"/>
              </a:lnSpc>
              <a:spcBef>
                <a:spcPct val="20000"/>
              </a:spcBef>
              <a:buFont typeface="Wingdings" pitchFamily="2" charset="2"/>
              <a:buChar char="ü"/>
            </a:pPr>
            <a:r>
              <a:rPr lang="en-US" sz="1600" dirty="0"/>
              <a:t>Example: </a:t>
            </a:r>
            <a:r>
              <a:rPr lang="en-US" sz="1600" b="1" dirty="0">
                <a:solidFill>
                  <a:srgbClr val="504BAB"/>
                </a:solidFill>
              </a:rPr>
              <a:t>Amazon EBS Throughput Optimized HDD (st1)</a:t>
            </a:r>
            <a:r>
              <a:rPr lang="en-US" sz="1600" dirty="0"/>
              <a:t> storage typically costs half as much as the default </a:t>
            </a:r>
            <a:r>
              <a:rPr lang="en-US" sz="1600" b="1" dirty="0">
                <a:solidFill>
                  <a:srgbClr val="504BAB"/>
                </a:solidFill>
              </a:rPr>
              <a:t>General Purpose SSD (gp2)</a:t>
            </a:r>
            <a:r>
              <a:rPr lang="en-US" sz="1600" dirty="0">
                <a:solidFill>
                  <a:srgbClr val="504BAB"/>
                </a:solidFill>
              </a:rPr>
              <a:t> </a:t>
            </a:r>
            <a:r>
              <a:rPr lang="en-US" sz="1600" dirty="0"/>
              <a:t>storage option.</a:t>
            </a: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Delete EBS snapshots that are no longer needed</a:t>
            </a:r>
          </a:p>
          <a:p>
            <a:pPr marL="227012" lvl="1" indent="0" defTabSz="342900">
              <a:lnSpc>
                <a:spcPct val="100000"/>
              </a:lnSpc>
              <a:spcBef>
                <a:spcPct val="20000"/>
              </a:spcBef>
              <a:buNone/>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Identify the most appropriate destination for specific types of data</a:t>
            </a:r>
          </a:p>
          <a:p>
            <a:pPr lvl="1" defTabSz="342900">
              <a:lnSpc>
                <a:spcPct val="100000"/>
              </a:lnSpc>
              <a:spcBef>
                <a:spcPct val="20000"/>
              </a:spcBef>
              <a:buFont typeface="Wingdings" pitchFamily="2" charset="2"/>
              <a:buChar char="ü"/>
            </a:pPr>
            <a:r>
              <a:rPr lang="en-US" sz="1600" dirty="0">
                <a:latin typeface="+mn-lt"/>
              </a:rPr>
              <a:t>Does the application need the instance to reside on Amazon EBS?</a:t>
            </a:r>
          </a:p>
          <a:p>
            <a:pPr lvl="1" defTabSz="342900">
              <a:lnSpc>
                <a:spcPct val="100000"/>
              </a:lnSpc>
              <a:spcBef>
                <a:spcPct val="20000"/>
              </a:spcBef>
              <a:buFont typeface="Wingdings" pitchFamily="2" charset="2"/>
              <a:buChar char="ü"/>
            </a:pPr>
            <a:r>
              <a:rPr lang="en-US" sz="1600" dirty="0">
                <a:latin typeface="+mn-lt"/>
              </a:rPr>
              <a:t>Amazon S3 storage options with lifecycle policies can reduce costs</a:t>
            </a:r>
          </a:p>
        </p:txBody>
      </p:sp>
      <p:grpSp>
        <p:nvGrpSpPr>
          <p:cNvPr id="2" name="Group 1" descr="Graphic shows the four pillars with pillar 4 highlighted: Optimize storage choices">
            <a:extLst>
              <a:ext uri="{FF2B5EF4-FFF2-40B4-BE49-F238E27FC236}">
                <a16:creationId xmlns="" xmlns:a16="http://schemas.microsoft.com/office/drawing/2014/main" id="{B3EE9E2C-D07B-014D-A1F6-F99D802FED9A}"/>
              </a:ext>
              <a:ext uri="{C183D7F6-B498-43B3-948B-1728B52AA6E4}">
                <adec:decorative xmlns="" xmlns:adec="http://schemas.microsoft.com/office/drawing/2017/decorative" val="0"/>
              </a:ext>
            </a:extLst>
          </p:cNvPr>
          <p:cNvGrpSpPr/>
          <p:nvPr/>
        </p:nvGrpSpPr>
        <p:grpSpPr>
          <a:xfrm>
            <a:off x="55685" y="1775998"/>
            <a:ext cx="3840373" cy="3219514"/>
            <a:chOff x="55685" y="1775998"/>
            <a:chExt cx="3840373" cy="3219514"/>
          </a:xfrm>
        </p:grpSpPr>
        <p:grpSp>
          <p:nvGrpSpPr>
            <p:cNvPr id="21" name="Group 20">
              <a:extLst>
                <a:ext uri="{FF2B5EF4-FFF2-40B4-BE49-F238E27FC236}">
                  <a16:creationId xmlns=""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 xmlns:a16="http://schemas.microsoft.com/office/drawing/2014/main" id="{C5825ABA-EC55-9946-BBFA-55A4C33F60E9}"/>
                  </a:ext>
                </a:extLst>
              </p:cNvPr>
              <p:cNvGrpSpPr/>
              <p:nvPr/>
            </p:nvGrpSpPr>
            <p:grpSpPr>
              <a:xfrm>
                <a:off x="3299420" y="3149183"/>
                <a:ext cx="596638" cy="646331"/>
                <a:chOff x="2997997" y="3165737"/>
                <a:chExt cx="596638" cy="646331"/>
              </a:xfrm>
            </p:grpSpPr>
            <p:sp>
              <p:nvSpPr>
                <p:cNvPr id="27" name="TextBox 26">
                  <a:extLst>
                    <a:ext uri="{FF2B5EF4-FFF2-40B4-BE49-F238E27FC236}">
                      <a16:creationId xmlns="" xmlns:a16="http://schemas.microsoft.com/office/drawing/2014/main" id="{171C8D45-681F-804C-A5A6-14259C1F3C90}"/>
                    </a:ext>
                  </a:extLst>
                </p:cNvPr>
                <p:cNvSpPr txBox="1"/>
                <p:nvPr/>
              </p:nvSpPr>
              <p:spPr>
                <a:xfrm>
                  <a:off x="2997997" y="3165737"/>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 xmlns:a16="http://schemas.microsoft.com/office/drawing/2014/main" id="{FFFBB5B6-2144-5640-9EB0-07C0537B1A46}"/>
                    </a:ext>
                  </a:extLst>
                </p:cNvPr>
                <p:cNvSpPr txBox="1"/>
                <p:nvPr/>
              </p:nvSpPr>
              <p:spPr>
                <a:xfrm>
                  <a:off x="3016763" y="3224565"/>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6" name="Picture 15">
              <a:extLst>
                <a:ext uri="{FF2B5EF4-FFF2-40B4-BE49-F238E27FC236}">
                  <a16:creationId xmlns="" xmlns:a16="http://schemas.microsoft.com/office/drawing/2014/main" id="{F33EDD80-5DC8-1D42-B3B0-6A80B7D0BABF}"/>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4523" y="3781223"/>
              <a:ext cx="1214289" cy="1214289"/>
            </a:xfrm>
            <a:prstGeom prst="rect">
              <a:avLst/>
            </a:prstGeom>
          </p:spPr>
        </p:pic>
      </p:grpSp>
    </p:spTree>
    <p:custDataLst>
      <p:tags r:id="rId1"/>
    </p:custDataLst>
    <p:extLst>
      <p:ext uri="{BB962C8B-B14F-4D97-AF65-F5344CB8AC3E}">
        <p14:creationId xmlns:p14="http://schemas.microsoft.com/office/powerpoint/2010/main" val="4144242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8D5581F-2D3F-9247-8FFD-94A14B2EC336}"/>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18</a:t>
            </a:fld>
            <a:endParaRPr lang="en-US" dirty="0"/>
          </a:p>
        </p:txBody>
      </p:sp>
      <p:sp>
        <p:nvSpPr>
          <p:cNvPr id="8" name="Title 7">
            <a:extLst>
              <a:ext uri="{FF2B5EF4-FFF2-40B4-BE49-F238E27FC236}">
                <a16:creationId xmlns="" xmlns:a16="http://schemas.microsoft.com/office/drawing/2014/main" id="{2D331CF5-82F8-B34B-89E2-C428A018B746}"/>
              </a:ext>
            </a:extLst>
          </p:cNvPr>
          <p:cNvSpPr>
            <a:spLocks noGrp="1"/>
          </p:cNvSpPr>
          <p:nvPr>
            <p:ph type="title"/>
          </p:nvPr>
        </p:nvSpPr>
        <p:spPr/>
        <p:txBody>
          <a:bodyPr/>
          <a:lstStyle/>
          <a:p>
            <a:r>
              <a:rPr lang="en-US" dirty="0"/>
              <a:t>Measure, monitor, and improve</a:t>
            </a:r>
          </a:p>
        </p:txBody>
      </p:sp>
      <p:sp>
        <p:nvSpPr>
          <p:cNvPr id="9" name="Content Placeholder 8">
            <a:extLst>
              <a:ext uri="{FF2B5EF4-FFF2-40B4-BE49-F238E27FC236}">
                <a16:creationId xmlns="" xmlns:a16="http://schemas.microsoft.com/office/drawing/2014/main" id="{B51E73EE-EDC9-764B-A48E-4B5FC2754EBC}"/>
              </a:ext>
            </a:extLst>
          </p:cNvPr>
          <p:cNvSpPr>
            <a:spLocks noGrp="1"/>
          </p:cNvSpPr>
          <p:nvPr>
            <p:ph sz="quarter" idx="21"/>
          </p:nvPr>
        </p:nvSpPr>
        <p:spPr>
          <a:xfrm>
            <a:off x="365760" y="1143000"/>
            <a:ext cx="9063990" cy="5291750"/>
          </a:xfrm>
        </p:spPr>
        <p:txBody>
          <a:bodyPr>
            <a:normAutofit fontScale="92500" lnSpcReduction="10000"/>
          </a:bodyPr>
          <a:lstStyle/>
          <a:p>
            <a:r>
              <a:rPr lang="en-US" sz="3200" dirty="0"/>
              <a:t>Cost optimization is an ongoing process.</a:t>
            </a:r>
          </a:p>
          <a:p>
            <a:pPr marL="227012" lvl="1" indent="0">
              <a:buNone/>
            </a:pPr>
            <a:endParaRPr lang="en-US" sz="2800" dirty="0"/>
          </a:p>
          <a:p>
            <a:r>
              <a:rPr lang="en-US" sz="3200" dirty="0"/>
              <a:t>Recommendations – </a:t>
            </a:r>
            <a:endParaRPr lang="en-US" dirty="0"/>
          </a:p>
          <a:p>
            <a:pPr lvl="1">
              <a:lnSpc>
                <a:spcPct val="150000"/>
              </a:lnSpc>
            </a:pPr>
            <a:r>
              <a:rPr lang="en-US" dirty="0"/>
              <a:t>Define and enforce </a:t>
            </a:r>
            <a:r>
              <a:rPr lang="en-US" b="1" dirty="0">
                <a:solidFill>
                  <a:srgbClr val="504BAB"/>
                </a:solidFill>
              </a:rPr>
              <a:t>cost allocation tagging</a:t>
            </a:r>
            <a:r>
              <a:rPr lang="en-US" dirty="0"/>
              <a:t>.</a:t>
            </a:r>
          </a:p>
          <a:p>
            <a:pPr lvl="1">
              <a:lnSpc>
                <a:spcPct val="150000"/>
              </a:lnSpc>
            </a:pPr>
            <a:r>
              <a:rPr lang="en-US" dirty="0"/>
              <a:t>Define metrics, set targets, and review regularly.</a:t>
            </a:r>
          </a:p>
          <a:p>
            <a:pPr lvl="1">
              <a:lnSpc>
                <a:spcPct val="150000"/>
              </a:lnSpc>
            </a:pPr>
            <a:r>
              <a:rPr lang="en-US" dirty="0"/>
              <a:t>Encourage teams to </a:t>
            </a:r>
            <a:r>
              <a:rPr lang="en-US" b="1" dirty="0">
                <a:solidFill>
                  <a:srgbClr val="504BAB"/>
                </a:solidFill>
              </a:rPr>
              <a:t>architect for cost</a:t>
            </a:r>
            <a:r>
              <a:rPr lang="en-US" dirty="0"/>
              <a:t>.</a:t>
            </a:r>
          </a:p>
          <a:p>
            <a:pPr lvl="1">
              <a:lnSpc>
                <a:spcPct val="150000"/>
              </a:lnSpc>
            </a:pPr>
            <a:r>
              <a:rPr lang="en-US" dirty="0"/>
              <a:t>Assign the responsibility of optimization to an individual or to a team</a:t>
            </a:r>
            <a:r>
              <a:rPr lang="en-US" dirty="0" smtClean="0"/>
              <a:t>.</a:t>
            </a:r>
          </a:p>
          <a:p>
            <a:pPr lvl="1">
              <a:lnSpc>
                <a:spcPct val="150000"/>
              </a:lnSpc>
            </a:pPr>
            <a:r>
              <a:rPr lang="en-US" dirty="0" smtClean="0"/>
              <a:t>Use of AWS Trusted Advisor can help to reduce cost.</a:t>
            </a:r>
            <a:endParaRPr lang="en-US" dirty="0"/>
          </a:p>
        </p:txBody>
      </p:sp>
      <p:pic>
        <p:nvPicPr>
          <p:cNvPr id="6" name="Graphic 5">
            <a:extLst>
              <a:ext uri="{FF2B5EF4-FFF2-40B4-BE49-F238E27FC236}">
                <a16:creationId xmlns="" xmlns:a16="http://schemas.microsoft.com/office/drawing/2014/main" id="{C183439E-E888-A44C-9408-3585D291397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401300" y="4895057"/>
            <a:ext cx="914400" cy="914400"/>
          </a:xfrm>
          <a:prstGeom prst="rect">
            <a:avLst/>
          </a:prstGeom>
        </p:spPr>
      </p:pic>
      <p:pic>
        <p:nvPicPr>
          <p:cNvPr id="11" name="Graphic 10">
            <a:extLst>
              <a:ext uri="{FF2B5EF4-FFF2-40B4-BE49-F238E27FC236}">
                <a16:creationId xmlns="" xmlns:a16="http://schemas.microsoft.com/office/drawing/2014/main" id="{4D628F29-173C-994C-AC74-C13B96130EAC}"/>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401300" y="2971800"/>
            <a:ext cx="914400" cy="914400"/>
          </a:xfrm>
          <a:prstGeom prst="rect">
            <a:avLst/>
          </a:prstGeom>
        </p:spPr>
      </p:pic>
      <p:pic>
        <p:nvPicPr>
          <p:cNvPr id="13" name="Graphic 12">
            <a:extLst>
              <a:ext uri="{FF2B5EF4-FFF2-40B4-BE49-F238E27FC236}">
                <a16:creationId xmlns="" xmlns:a16="http://schemas.microsoft.com/office/drawing/2014/main" id="{6D8F0647-90FE-944E-ACC8-D11EA24C076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705092" y="3801270"/>
            <a:ext cx="914400" cy="914400"/>
          </a:xfrm>
          <a:prstGeom prst="rect">
            <a:avLst/>
          </a:prstGeom>
        </p:spPr>
      </p:pic>
      <p:pic>
        <p:nvPicPr>
          <p:cNvPr id="17" name="Graphic 16">
            <a:extLst>
              <a:ext uri="{FF2B5EF4-FFF2-40B4-BE49-F238E27FC236}">
                <a16:creationId xmlns="" xmlns:a16="http://schemas.microsoft.com/office/drawing/2014/main" id="{63813077-7AD0-2F4A-BF14-B95E1AF535BC}"/>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0162292" y="1425577"/>
            <a:ext cx="914400" cy="914400"/>
          </a:xfrm>
          <a:prstGeom prst="rect">
            <a:avLst/>
          </a:prstGeom>
        </p:spPr>
      </p:pic>
    </p:spTree>
    <p:custDataLst>
      <p:tags r:id="rId1"/>
    </p:custDataLst>
    <p:extLst>
      <p:ext uri="{BB962C8B-B14F-4D97-AF65-F5344CB8AC3E}">
        <p14:creationId xmlns:p14="http://schemas.microsoft.com/office/powerpoint/2010/main" val="1867642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06E8B36-A7F8-3F48-8D41-4C8D5BF9F3EB}"/>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19</a:t>
            </a:fld>
            <a:endParaRPr lang="en-US" dirty="0"/>
          </a:p>
        </p:txBody>
      </p:sp>
      <p:sp>
        <p:nvSpPr>
          <p:cNvPr id="3" name="Title 2">
            <a:extLst>
              <a:ext uri="{FF2B5EF4-FFF2-40B4-BE49-F238E27FC236}">
                <a16:creationId xmlns="" xmlns:a16="http://schemas.microsoft.com/office/drawing/2014/main" id="{34A9215D-56A1-C14C-8D1D-ECD06964D449}"/>
              </a:ext>
            </a:extLst>
          </p:cNvPr>
          <p:cNvSpPr>
            <a:spLocks noGrp="1"/>
          </p:cNvSpPr>
          <p:nvPr>
            <p:ph type="ctrTitle"/>
          </p:nvPr>
        </p:nvSpPr>
        <p:spPr/>
        <p:txBody>
          <a:bodyPr/>
          <a:lstStyle/>
          <a:p>
            <a:r>
              <a:rPr lang="en-US" dirty="0"/>
              <a:t>Section 3 key takeaways</a:t>
            </a:r>
          </a:p>
        </p:txBody>
      </p:sp>
      <p:sp>
        <p:nvSpPr>
          <p:cNvPr id="5" name="Content Placeholder 4">
            <a:extLst>
              <a:ext uri="{FF2B5EF4-FFF2-40B4-BE49-F238E27FC236}">
                <a16:creationId xmlns="" xmlns:a16="http://schemas.microsoft.com/office/drawing/2014/main" id="{5DED86B2-95F3-E144-93EC-D7312615DDBA}"/>
              </a:ext>
            </a:extLst>
          </p:cNvPr>
          <p:cNvSpPr>
            <a:spLocks noGrp="1"/>
          </p:cNvSpPr>
          <p:nvPr>
            <p:ph type="body" idx="1"/>
          </p:nvPr>
        </p:nvSpPr>
        <p:spPr/>
        <p:txBody>
          <a:bodyPr/>
          <a:lstStyle/>
          <a:p>
            <a:r>
              <a:rPr lang="en-US" sz="2000" b="1" dirty="0">
                <a:solidFill>
                  <a:srgbClr val="504BAB"/>
                </a:solidFill>
              </a:rPr>
              <a:t>Amazon EC2 pricing models </a:t>
            </a:r>
            <a:r>
              <a:rPr lang="en-US" sz="2000" dirty="0"/>
              <a:t>include On-Demand Instances, Reserved Instances, Spot Instances, Dedicated Instances, and Dedicated Hosts.</a:t>
            </a:r>
          </a:p>
          <a:p>
            <a:pPr marL="233363" lvl="1" indent="0">
              <a:buNone/>
            </a:pPr>
            <a:endParaRPr lang="en-US" sz="1600" dirty="0"/>
          </a:p>
          <a:p>
            <a:r>
              <a:rPr lang="en-US" sz="2000" b="1" dirty="0">
                <a:solidFill>
                  <a:srgbClr val="504BAB"/>
                </a:solidFill>
              </a:rPr>
              <a:t>Spot Instances </a:t>
            </a:r>
            <a:r>
              <a:rPr lang="en-US" sz="2000" dirty="0"/>
              <a:t>can be interrupted with a 2-minute notification. However, they can offer significant cost savings over On-Demand Instances.</a:t>
            </a:r>
          </a:p>
          <a:p>
            <a:pPr marL="233363" lvl="1" indent="0">
              <a:buNone/>
            </a:pPr>
            <a:endParaRPr lang="en-US" sz="1600" dirty="0"/>
          </a:p>
          <a:p>
            <a:r>
              <a:rPr lang="en-US" sz="2000" dirty="0"/>
              <a:t>The </a:t>
            </a:r>
            <a:r>
              <a:rPr lang="en-US" sz="2000" b="1" dirty="0">
                <a:solidFill>
                  <a:srgbClr val="504BAB"/>
                </a:solidFill>
              </a:rPr>
              <a:t>four pillars of cost optimization</a:t>
            </a:r>
            <a:r>
              <a:rPr lang="en-US" sz="2000" dirty="0">
                <a:solidFill>
                  <a:srgbClr val="504BAB"/>
                </a:solidFill>
              </a:rPr>
              <a:t> </a:t>
            </a:r>
            <a:r>
              <a:rPr lang="en-US" sz="2000" dirty="0"/>
              <a:t>are:</a:t>
            </a:r>
          </a:p>
          <a:p>
            <a:pPr lvl="1"/>
            <a:r>
              <a:rPr lang="en-US" sz="1800" dirty="0"/>
              <a:t>Right size</a:t>
            </a:r>
          </a:p>
          <a:p>
            <a:pPr lvl="1"/>
            <a:r>
              <a:rPr lang="en-US" sz="1800" dirty="0"/>
              <a:t>Increase elasticity</a:t>
            </a:r>
          </a:p>
          <a:p>
            <a:pPr lvl="1"/>
            <a:r>
              <a:rPr lang="en-US" sz="1800" dirty="0"/>
              <a:t>Optimal pricing model</a:t>
            </a:r>
          </a:p>
          <a:p>
            <a:pPr lvl="1"/>
            <a:r>
              <a:rPr lang="en-US" sz="1800" dirty="0"/>
              <a:t>Optimize storage choices</a:t>
            </a:r>
            <a:endParaRPr lang="en-US" sz="2400" dirty="0"/>
          </a:p>
        </p:txBody>
      </p:sp>
      <p:pic>
        <p:nvPicPr>
          <p:cNvPr id="6" name="Picture Placeholder 6">
            <a:extLst>
              <a:ext uri="{FF2B5EF4-FFF2-40B4-BE49-F238E27FC236}">
                <a16:creationId xmlns="" xmlns:a16="http://schemas.microsoft.com/office/drawing/2014/main" id="{DF245F4B-F83C-4547-948B-29463175E4C7}"/>
              </a:ex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47218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t>Module 6: Compute</a:t>
            </a:r>
          </a:p>
        </p:txBody>
      </p:sp>
      <p:sp>
        <p:nvSpPr>
          <p:cNvPr id="2" name="Text Placeholder 1">
            <a:extLst>
              <a:ext uri="{FF2B5EF4-FFF2-40B4-BE49-F238E27FC236}">
                <a16:creationId xmlns="" xmlns:a16="http://schemas.microsoft.com/office/drawing/2014/main" id="{9D88EA70-1A6F-3D46-88BA-3D72648154E8}"/>
              </a:ext>
            </a:extLst>
          </p:cNvPr>
          <p:cNvSpPr>
            <a:spLocks noGrp="1"/>
          </p:cNvSpPr>
          <p:nvPr>
            <p:ph type="subTitle" idx="1"/>
          </p:nvPr>
        </p:nvSpPr>
        <p:spPr/>
        <p:txBody>
          <a:bodyPr/>
          <a:lstStyle/>
          <a:p>
            <a:r>
              <a:rPr lang="en-US" dirty="0"/>
              <a:t>AWS Academy Cloud Foundations</a:t>
            </a:r>
          </a:p>
        </p:txBody>
      </p:sp>
    </p:spTree>
    <p:custDataLst>
      <p:tags r:id="rId1"/>
    </p:custDataLst>
    <p:extLst>
      <p:ext uri="{BB962C8B-B14F-4D97-AF65-F5344CB8AC3E}">
        <p14:creationId xmlns:p14="http://schemas.microsoft.com/office/powerpoint/2010/main" val="4228951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D00DA2-703B-E14E-90C6-27DF7912CC31}"/>
              </a:ext>
            </a:extLst>
          </p:cNvPr>
          <p:cNvSpPr>
            <a:spLocks noGrp="1"/>
          </p:cNvSpPr>
          <p:nvPr>
            <p:ph type="title"/>
          </p:nvPr>
        </p:nvSpPr>
        <p:spPr/>
        <p:txBody>
          <a:bodyPr/>
          <a:lstStyle/>
          <a:p>
            <a:r>
              <a:rPr lang="en-US" sz="4000" dirty="0"/>
              <a:t>Section 4: Container services</a:t>
            </a:r>
          </a:p>
        </p:txBody>
      </p:sp>
      <p:sp>
        <p:nvSpPr>
          <p:cNvPr id="3" name="Text Placeholder 2">
            <a:extLst>
              <a:ext uri="{FF2B5EF4-FFF2-40B4-BE49-F238E27FC236}">
                <a16:creationId xmlns="" xmlns:a16="http://schemas.microsoft.com/office/drawing/2014/main" id="{4E10EDDC-F3E9-E34B-93D3-2FC9C08EBE93}"/>
              </a:ext>
            </a:extLst>
          </p:cNvPr>
          <p:cNvSpPr>
            <a:spLocks noGrp="1"/>
          </p:cNvSpPr>
          <p:nvPr>
            <p:ph type="subTitle" idx="1"/>
          </p:nvPr>
        </p:nvSpPr>
        <p:spPr/>
        <p:txBody>
          <a:bodyPr/>
          <a:lstStyle/>
          <a:p>
            <a:r>
              <a:rPr lang="en-US" dirty="0"/>
              <a:t>Module 6: Compute</a:t>
            </a:r>
          </a:p>
          <a:p>
            <a:endParaRPr lang="en-US" dirty="0"/>
          </a:p>
        </p:txBody>
      </p:sp>
    </p:spTree>
    <p:custDataLst>
      <p:tags r:id="rId1"/>
    </p:custDataLst>
    <p:extLst>
      <p:ext uri="{BB962C8B-B14F-4D97-AF65-F5344CB8AC3E}">
        <p14:creationId xmlns:p14="http://schemas.microsoft.com/office/powerpoint/2010/main" val="3613906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01834180-F618-ED4E-BBE5-8A57D0AD8F52}"/>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21</a:t>
            </a:fld>
            <a:endParaRPr lang="en-US" dirty="0"/>
          </a:p>
        </p:txBody>
      </p:sp>
      <p:sp>
        <p:nvSpPr>
          <p:cNvPr id="2" name="Title 1">
            <a:extLst>
              <a:ext uri="{FF2B5EF4-FFF2-40B4-BE49-F238E27FC236}">
                <a16:creationId xmlns="" xmlns:a16="http://schemas.microsoft.com/office/drawing/2014/main" id="{2D58A6BB-4417-ED43-AF04-90BB79A1C81C}"/>
              </a:ext>
            </a:extLst>
          </p:cNvPr>
          <p:cNvSpPr>
            <a:spLocks noGrp="1"/>
          </p:cNvSpPr>
          <p:nvPr>
            <p:ph type="title"/>
          </p:nvPr>
        </p:nvSpPr>
        <p:spPr/>
        <p:txBody>
          <a:bodyPr/>
          <a:lstStyle/>
          <a:p>
            <a:r>
              <a:rPr lang="en-US" dirty="0"/>
              <a:t>Container basics</a:t>
            </a:r>
          </a:p>
        </p:txBody>
      </p:sp>
      <p:sp>
        <p:nvSpPr>
          <p:cNvPr id="3" name="Content Placeholder 2">
            <a:extLst>
              <a:ext uri="{FF2B5EF4-FFF2-40B4-BE49-F238E27FC236}">
                <a16:creationId xmlns="" xmlns:a16="http://schemas.microsoft.com/office/drawing/2014/main" id="{285CE2C5-E15C-0047-AB42-1A82EBF78137}"/>
              </a:ext>
            </a:extLst>
          </p:cNvPr>
          <p:cNvSpPr>
            <a:spLocks noGrp="1"/>
          </p:cNvSpPr>
          <p:nvPr>
            <p:ph sz="quarter" idx="21"/>
          </p:nvPr>
        </p:nvSpPr>
        <p:spPr>
          <a:xfrm>
            <a:off x="365760" y="1143000"/>
            <a:ext cx="6377940" cy="5291750"/>
          </a:xfrm>
        </p:spPr>
        <p:txBody>
          <a:bodyPr>
            <a:normAutofit/>
          </a:bodyPr>
          <a:lstStyle/>
          <a:p>
            <a:pPr algn="just"/>
            <a:r>
              <a:rPr lang="en-US" sz="3200" b="1" dirty="0">
                <a:solidFill>
                  <a:srgbClr val="504BAB"/>
                </a:solidFill>
                <a:latin typeface="+mn-lt"/>
              </a:rPr>
              <a:t>Containers</a:t>
            </a:r>
            <a:r>
              <a:rPr lang="en-US" sz="3200" dirty="0">
                <a:latin typeface="+mn-lt"/>
              </a:rPr>
              <a:t> are a method of </a:t>
            </a:r>
            <a:r>
              <a:rPr lang="en-US" sz="3200" dirty="0">
                <a:solidFill>
                  <a:schemeClr val="accent6"/>
                </a:solidFill>
                <a:latin typeface="+mn-lt"/>
              </a:rPr>
              <a:t>operating system virtualization.</a:t>
            </a:r>
          </a:p>
          <a:p>
            <a:pPr marL="227012" lvl="1" indent="0" algn="just">
              <a:buNone/>
            </a:pPr>
            <a:endParaRPr lang="en-US" sz="1600" dirty="0">
              <a:solidFill>
                <a:schemeClr val="accent6"/>
              </a:solidFill>
              <a:latin typeface="Calibri" panose="020F0502020204030204" pitchFamily="34" charset="0"/>
            </a:endParaRPr>
          </a:p>
          <a:p>
            <a:pPr algn="just"/>
            <a:r>
              <a:rPr lang="en-US" sz="3200" dirty="0">
                <a:latin typeface="+mn-lt"/>
              </a:rPr>
              <a:t>Benefits – </a:t>
            </a:r>
          </a:p>
          <a:p>
            <a:pPr lvl="1" algn="just"/>
            <a:r>
              <a:rPr lang="en-US" dirty="0">
                <a:latin typeface="+mn-lt"/>
              </a:rPr>
              <a:t>Repeatable.</a:t>
            </a:r>
          </a:p>
          <a:p>
            <a:pPr lvl="1" algn="just"/>
            <a:r>
              <a:rPr lang="en-US" dirty="0">
                <a:latin typeface="+mn-lt"/>
              </a:rPr>
              <a:t>Self-contained environments</a:t>
            </a:r>
            <a:r>
              <a:rPr lang="en-US" dirty="0" smtClean="0">
                <a:latin typeface="+mn-lt"/>
              </a:rPr>
              <a:t>.</a:t>
            </a:r>
          </a:p>
          <a:p>
            <a:pPr lvl="1" algn="just"/>
            <a:r>
              <a:rPr lang="en-US" dirty="0" smtClean="0">
                <a:latin typeface="+mn-lt"/>
              </a:rPr>
              <a:t>Software </a:t>
            </a:r>
            <a:r>
              <a:rPr lang="en-US" dirty="0">
                <a:latin typeface="+mn-lt"/>
              </a:rPr>
              <a:t>runs the same in different environments.</a:t>
            </a:r>
            <a:endParaRPr lang="en-US" dirty="0">
              <a:latin typeface="+mn-lt"/>
              <a:sym typeface="Wingdings" pitchFamily="2" charset="2"/>
            </a:endParaRPr>
          </a:p>
          <a:p>
            <a:pPr lvl="2" algn="just"/>
            <a:r>
              <a:rPr lang="en-US" dirty="0">
                <a:latin typeface="+mn-lt"/>
                <a:sym typeface="Wingdings" pitchFamily="2" charset="2"/>
              </a:rPr>
              <a:t>Developer's laptop, test, production.</a:t>
            </a:r>
            <a:endParaRPr lang="en-US" dirty="0">
              <a:latin typeface="+mn-lt"/>
            </a:endParaRPr>
          </a:p>
          <a:p>
            <a:pPr lvl="1" algn="just"/>
            <a:r>
              <a:rPr lang="en-US" dirty="0">
                <a:latin typeface="+mn-lt"/>
              </a:rPr>
              <a:t>Faster to launch and stop or terminate than virtual machines</a:t>
            </a:r>
            <a:endParaRPr lang="en-US" sz="2800" dirty="0">
              <a:latin typeface="+mn-lt"/>
            </a:endParaRPr>
          </a:p>
        </p:txBody>
      </p:sp>
      <p:grpSp>
        <p:nvGrpSpPr>
          <p:cNvPr id="41" name="Group 40" descr="Box labeled &quot;your container&quot; that contains &quot;your application&quot; with three items: dependencies, configurations, and &quot;hooks into the OS.&quot;">
            <a:extLst>
              <a:ext uri="{FF2B5EF4-FFF2-40B4-BE49-F238E27FC236}">
                <a16:creationId xmlns="" xmlns:a16="http://schemas.microsoft.com/office/drawing/2014/main" id="{1549DF6E-4BCA-464A-8D2C-3AEE49094965}"/>
              </a:ext>
              <a:ext uri="{C183D7F6-B498-43B3-948B-1728B52AA6E4}">
                <adec:decorative xmlns="" xmlns:adec="http://schemas.microsoft.com/office/drawing/2017/decorative" val="0"/>
              </a:ext>
            </a:extLst>
          </p:cNvPr>
          <p:cNvGrpSpPr/>
          <p:nvPr/>
        </p:nvGrpSpPr>
        <p:grpSpPr>
          <a:xfrm>
            <a:off x="7478955" y="1821262"/>
            <a:ext cx="2758190" cy="4062614"/>
            <a:chOff x="1735594" y="1765760"/>
            <a:chExt cx="2758190" cy="4062614"/>
          </a:xfrm>
          <a:solidFill>
            <a:srgbClr val="7CD1EA"/>
          </a:solidFill>
        </p:grpSpPr>
        <p:grpSp>
          <p:nvGrpSpPr>
            <p:cNvPr id="17" name="Group 16">
              <a:extLst>
                <a:ext uri="{FF2B5EF4-FFF2-40B4-BE49-F238E27FC236}">
                  <a16:creationId xmlns="" xmlns:a16="http://schemas.microsoft.com/office/drawing/2014/main" id="{E22B5105-B1EA-A046-A5AC-D17070FF0080}"/>
                </a:ext>
              </a:extLst>
            </p:cNvPr>
            <p:cNvGrpSpPr/>
            <p:nvPr/>
          </p:nvGrpSpPr>
          <p:grpSpPr>
            <a:xfrm>
              <a:off x="1735594" y="2557789"/>
              <a:ext cx="2758190" cy="3270585"/>
              <a:chOff x="4365746" y="1793290"/>
              <a:chExt cx="2758190" cy="3270585"/>
            </a:xfrm>
            <a:grpFill/>
          </p:grpSpPr>
          <p:sp>
            <p:nvSpPr>
              <p:cNvPr id="5" name="Rectangle 4">
                <a:extLst>
                  <a:ext uri="{FF2B5EF4-FFF2-40B4-BE49-F238E27FC236}">
                    <a16:creationId xmlns="" xmlns:a16="http://schemas.microsoft.com/office/drawing/2014/main" id="{F119C94F-CCCE-7A4E-A494-BC7D01619FFF}"/>
                  </a:ext>
                </a:extLst>
              </p:cNvPr>
              <p:cNvSpPr/>
              <p:nvPr/>
            </p:nvSpPr>
            <p:spPr>
              <a:xfrm>
                <a:off x="4365746" y="1793290"/>
                <a:ext cx="2758190" cy="3270585"/>
              </a:xfrm>
              <a:prstGeom prst="rect">
                <a:avLst/>
              </a:prstGeom>
              <a:grp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 xmlns:a16="http://schemas.microsoft.com/office/drawing/2014/main" id="{3E679110-C668-AA40-8F02-A8B72711A3F0}"/>
                  </a:ext>
                </a:extLst>
              </p:cNvPr>
              <p:cNvSpPr txBox="1"/>
              <p:nvPr/>
            </p:nvSpPr>
            <p:spPr>
              <a:xfrm>
                <a:off x="4392490" y="1903395"/>
                <a:ext cx="2727837" cy="400110"/>
              </a:xfrm>
              <a:prstGeom prst="rect">
                <a:avLst/>
              </a:prstGeom>
              <a:grp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Your application</a:t>
                </a:r>
              </a:p>
            </p:txBody>
          </p:sp>
          <p:sp>
            <p:nvSpPr>
              <p:cNvPr id="7" name="TextBox 6">
                <a:extLst>
                  <a:ext uri="{FF2B5EF4-FFF2-40B4-BE49-F238E27FC236}">
                    <a16:creationId xmlns="" xmlns:a16="http://schemas.microsoft.com/office/drawing/2014/main" id="{5623975A-CE68-E342-ADC3-732FFF5C5BDA}"/>
                  </a:ext>
                </a:extLst>
              </p:cNvPr>
              <p:cNvSpPr txBox="1"/>
              <p:nvPr/>
            </p:nvSpPr>
            <p:spPr>
              <a:xfrm>
                <a:off x="5366760" y="2799077"/>
                <a:ext cx="1639742" cy="369332"/>
              </a:xfrm>
              <a:prstGeom prst="rect">
                <a:avLst/>
              </a:prstGeom>
              <a:grp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Dependencies</a:t>
                </a:r>
              </a:p>
            </p:txBody>
          </p:sp>
          <p:sp>
            <p:nvSpPr>
              <p:cNvPr id="9" name="TextBox 8">
                <a:extLst>
                  <a:ext uri="{FF2B5EF4-FFF2-40B4-BE49-F238E27FC236}">
                    <a16:creationId xmlns="" xmlns:a16="http://schemas.microsoft.com/office/drawing/2014/main" id="{03E0855B-FEA3-F64D-94B2-7A39EB9227B4}"/>
                  </a:ext>
                </a:extLst>
              </p:cNvPr>
              <p:cNvSpPr txBox="1"/>
              <p:nvPr/>
            </p:nvSpPr>
            <p:spPr>
              <a:xfrm>
                <a:off x="5366759" y="3588405"/>
                <a:ext cx="1753569" cy="369332"/>
              </a:xfrm>
              <a:prstGeom prst="rect">
                <a:avLst/>
              </a:prstGeom>
              <a:grp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Configurations</a:t>
                </a:r>
              </a:p>
            </p:txBody>
          </p:sp>
          <p:sp>
            <p:nvSpPr>
              <p:cNvPr id="10" name="TextBox 9">
                <a:extLst>
                  <a:ext uri="{FF2B5EF4-FFF2-40B4-BE49-F238E27FC236}">
                    <a16:creationId xmlns="" xmlns:a16="http://schemas.microsoft.com/office/drawing/2014/main" id="{9A4E2A04-627E-B041-8F54-B6E36AA50A95}"/>
                  </a:ext>
                </a:extLst>
              </p:cNvPr>
              <p:cNvSpPr txBox="1"/>
              <p:nvPr/>
            </p:nvSpPr>
            <p:spPr>
              <a:xfrm>
                <a:off x="5366759" y="4374053"/>
                <a:ext cx="1753569" cy="369332"/>
              </a:xfrm>
              <a:prstGeom prst="rect">
                <a:avLst/>
              </a:prstGeom>
              <a:grp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Hooks into OS</a:t>
                </a:r>
              </a:p>
            </p:txBody>
          </p:sp>
          <p:pic>
            <p:nvPicPr>
              <p:cNvPr id="12" name="Picture 11">
                <a:extLst>
                  <a:ext uri="{FF2B5EF4-FFF2-40B4-BE49-F238E27FC236}">
                    <a16:creationId xmlns="" xmlns:a16="http://schemas.microsoft.com/office/drawing/2014/main" id="{9639BAAE-0A49-3742-940E-9F6ABB02A3F1}"/>
                  </a:ext>
                  <a:ext uri="{C183D7F6-B498-43B3-948B-1728B52AA6E4}">
                    <adec:decorative xmlns="" xmlns:adec="http://schemas.microsoft.com/office/drawing/2017/decorative" val="1"/>
                  </a:ext>
                </a:extLst>
              </p:cNvPr>
              <p:cNvPicPr>
                <a:picLocks noChangeAspect="1"/>
              </p:cNvPicPr>
              <p:nvPr/>
            </p:nvPicPr>
            <p:blipFill>
              <a:blip r:embed="rId4"/>
              <a:stretch>
                <a:fillRect/>
              </a:stretch>
            </p:blipFill>
            <p:spPr>
              <a:xfrm>
                <a:off x="4503992" y="2549901"/>
                <a:ext cx="862767" cy="862767"/>
              </a:xfrm>
              <a:prstGeom prst="rect">
                <a:avLst/>
              </a:prstGeom>
              <a:grpFill/>
            </p:spPr>
          </p:pic>
          <p:pic>
            <p:nvPicPr>
              <p:cNvPr id="14" name="Picture 13">
                <a:extLst>
                  <a:ext uri="{FF2B5EF4-FFF2-40B4-BE49-F238E27FC236}">
                    <a16:creationId xmlns="" xmlns:a16="http://schemas.microsoft.com/office/drawing/2014/main" id="{97575240-0E79-C94B-972F-1A9BF71E68DA}"/>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4567060" y="4190406"/>
                <a:ext cx="736627" cy="736627"/>
              </a:xfrm>
              <a:prstGeom prst="rect">
                <a:avLst/>
              </a:prstGeom>
              <a:grpFill/>
            </p:spPr>
          </p:pic>
          <p:pic>
            <p:nvPicPr>
              <p:cNvPr id="16" name="Picture 15">
                <a:extLst>
                  <a:ext uri="{FF2B5EF4-FFF2-40B4-BE49-F238E27FC236}">
                    <a16:creationId xmlns="" xmlns:a16="http://schemas.microsoft.com/office/drawing/2014/main" id="{528999A6-C588-624B-8E27-D3D432A3DC61}"/>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4633736" y="3471433"/>
                <a:ext cx="603277" cy="603277"/>
              </a:xfrm>
              <a:prstGeom prst="rect">
                <a:avLst/>
              </a:prstGeom>
              <a:grpFill/>
            </p:spPr>
          </p:pic>
        </p:grpSp>
        <p:sp>
          <p:nvSpPr>
            <p:cNvPr id="18" name="Rectangle 17">
              <a:extLst>
                <a:ext uri="{FF2B5EF4-FFF2-40B4-BE49-F238E27FC236}">
                  <a16:creationId xmlns="" xmlns:a16="http://schemas.microsoft.com/office/drawing/2014/main" id="{1FD166AA-ED25-D440-A621-8C5FE43CE191}"/>
                </a:ext>
              </a:extLst>
            </p:cNvPr>
            <p:cNvSpPr/>
            <p:nvPr/>
          </p:nvSpPr>
          <p:spPr>
            <a:xfrm>
              <a:off x="2016068" y="1765760"/>
              <a:ext cx="2190023" cy="430887"/>
            </a:xfrm>
            <a:prstGeom prst="rect">
              <a:avLst/>
            </a:prstGeom>
            <a:solidFill>
              <a:schemeClr val="bg1"/>
            </a:solidFill>
          </p:spPr>
          <p:txBody>
            <a:bodyPr wrap="none">
              <a:spAutoFit/>
            </a:bodyPr>
            <a:lstStyle/>
            <a:p>
              <a:pPr algn="ctr"/>
              <a:r>
                <a:rPr lang="en-US" sz="2200" b="1"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Your Container</a:t>
              </a:r>
            </a:p>
          </p:txBody>
        </p:sp>
      </p:grpSp>
    </p:spTree>
    <p:custDataLst>
      <p:tags r:id="rId1"/>
    </p:custDataLst>
    <p:extLst>
      <p:ext uri="{BB962C8B-B14F-4D97-AF65-F5344CB8AC3E}">
        <p14:creationId xmlns:p14="http://schemas.microsoft.com/office/powerpoint/2010/main" val="2302068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FBB6CA0-264C-A045-A75E-D8A1B0994D56}"/>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22</a:t>
            </a:fld>
            <a:endParaRPr lang="en-US" dirty="0"/>
          </a:p>
        </p:txBody>
      </p:sp>
      <p:sp>
        <p:nvSpPr>
          <p:cNvPr id="2" name="Title 1">
            <a:extLst>
              <a:ext uri="{FF2B5EF4-FFF2-40B4-BE49-F238E27FC236}">
                <a16:creationId xmlns="" xmlns:a16="http://schemas.microsoft.com/office/drawing/2014/main" id="{18149E13-D4B8-CA44-8DE5-B78E83E43D6B}"/>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 xmlns:a16="http://schemas.microsoft.com/office/drawing/2014/main" id="{8D4F93DC-1DC2-574A-9C35-275989D9DBC8}"/>
              </a:ext>
            </a:extLst>
          </p:cNvPr>
          <p:cNvSpPr>
            <a:spLocks noGrp="1"/>
          </p:cNvSpPr>
          <p:nvPr>
            <p:ph sz="quarter" idx="21"/>
          </p:nvPr>
        </p:nvSpPr>
        <p:spPr>
          <a:xfrm>
            <a:off x="365760" y="1143000"/>
            <a:ext cx="5730240" cy="5291750"/>
          </a:xfrm>
        </p:spPr>
        <p:txBody>
          <a:bodyPr>
            <a:normAutofit fontScale="92500" lnSpcReduction="10000"/>
          </a:bodyPr>
          <a:lstStyle/>
          <a:p>
            <a:pPr algn="just"/>
            <a:r>
              <a:rPr lang="en-US" b="1" dirty="0">
                <a:solidFill>
                  <a:srgbClr val="504BAB"/>
                </a:solidFill>
              </a:rPr>
              <a:t>Docker</a:t>
            </a:r>
            <a:r>
              <a:rPr lang="en-US" dirty="0"/>
              <a:t> is a software platform that enables you to build, test, and deploy applications quickly</a:t>
            </a:r>
            <a:r>
              <a:rPr lang="en-US" dirty="0" smtClean="0"/>
              <a:t>.</a:t>
            </a:r>
          </a:p>
          <a:p>
            <a:pPr algn="just"/>
            <a:r>
              <a:rPr lang="en-US" b="1" dirty="0">
                <a:solidFill>
                  <a:srgbClr val="333399"/>
                </a:solidFill>
              </a:rPr>
              <a:t>Docker</a:t>
            </a:r>
            <a:r>
              <a:rPr lang="en-US" dirty="0"/>
              <a:t> </a:t>
            </a:r>
            <a:r>
              <a:rPr lang="en-US" dirty="0" smtClean="0"/>
              <a:t>packages </a:t>
            </a:r>
            <a:r>
              <a:rPr lang="en-US" dirty="0"/>
              <a:t>software (such as applications) into containers</a:t>
            </a:r>
            <a:r>
              <a:rPr lang="en-US" dirty="0" smtClean="0"/>
              <a:t>.</a:t>
            </a:r>
          </a:p>
          <a:p>
            <a:pPr algn="just"/>
            <a:r>
              <a:rPr lang="en-US" dirty="0" smtClean="0"/>
              <a:t>Docker is </a:t>
            </a:r>
            <a:r>
              <a:rPr lang="en-US" b="1" dirty="0" smtClean="0">
                <a:solidFill>
                  <a:srgbClr val="333399"/>
                </a:solidFill>
              </a:rPr>
              <a:t>installed</a:t>
            </a:r>
            <a:r>
              <a:rPr lang="en-US" dirty="0" smtClean="0"/>
              <a:t> on each server that will host containers. </a:t>
            </a:r>
            <a:endParaRPr lang="en-US" dirty="0"/>
          </a:p>
          <a:p>
            <a:pPr algn="just"/>
            <a:r>
              <a:rPr lang="en-US" dirty="0"/>
              <a:t>You run containers on Docker.</a:t>
            </a:r>
          </a:p>
          <a:p>
            <a:pPr lvl="1" algn="just"/>
            <a:r>
              <a:rPr lang="en-US" dirty="0"/>
              <a:t>Containers are created from a template called an </a:t>
            </a:r>
            <a:r>
              <a:rPr lang="en-US" i="1" dirty="0"/>
              <a:t>image</a:t>
            </a:r>
            <a:r>
              <a:rPr lang="en-US" dirty="0"/>
              <a:t>.</a:t>
            </a:r>
          </a:p>
          <a:p>
            <a:pPr algn="just"/>
            <a:r>
              <a:rPr lang="en-US" dirty="0"/>
              <a:t>A</a:t>
            </a:r>
            <a:r>
              <a:rPr lang="en-US" b="1" dirty="0">
                <a:solidFill>
                  <a:schemeClr val="accent5"/>
                </a:solidFill>
              </a:rPr>
              <a:t> </a:t>
            </a:r>
            <a:r>
              <a:rPr lang="en-US" b="1" dirty="0">
                <a:solidFill>
                  <a:srgbClr val="504BAB"/>
                </a:solidFill>
              </a:rPr>
              <a:t>container</a:t>
            </a:r>
            <a:r>
              <a:rPr lang="en-US" dirty="0"/>
              <a:t> has everything a software application needs to run.</a:t>
            </a:r>
          </a:p>
        </p:txBody>
      </p:sp>
      <p:graphicFrame>
        <p:nvGraphicFramePr>
          <p:cNvPr id="10" name="Diagram 9" descr="Graphic that shows that containers have everything the software needs to run: libraries, system tools, code, and runtime.">
            <a:extLst>
              <a:ext uri="{FF2B5EF4-FFF2-40B4-BE49-F238E27FC236}">
                <a16:creationId xmlns="" xmlns:a16="http://schemas.microsoft.com/office/drawing/2014/main" id="{AD5713F4-A7E1-C442-90AD-C1FA3C079D50}"/>
              </a:ext>
            </a:extLst>
          </p:cNvPr>
          <p:cNvGraphicFramePr/>
          <p:nvPr>
            <p:extLst>
              <p:ext uri="{D42A27DB-BD31-4B8C-83A1-F6EECF244321}">
                <p14:modId xmlns:p14="http://schemas.microsoft.com/office/powerpoint/2010/main" val="3936194322"/>
              </p:ext>
            </p:extLst>
          </p:nvPr>
        </p:nvGraphicFramePr>
        <p:xfrm>
          <a:off x="6955865" y="2906223"/>
          <a:ext cx="4147668" cy="2662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 xmlns:a16="http://schemas.microsoft.com/office/drawing/2014/main" id="{0E4A1F21-03DC-5A45-B0C6-280454B33198}"/>
              </a:ext>
              <a:ext uri="{C183D7F6-B498-43B3-948B-1728B52AA6E4}">
                <adec:decorative xmlns="" xmlns:adec="http://schemas.microsoft.com/office/drawing/2017/decorative" val="1"/>
              </a:ext>
            </a:extLst>
          </p:cNvPr>
          <p:cNvSpPr txBox="1"/>
          <p:nvPr/>
        </p:nvSpPr>
        <p:spPr>
          <a:xfrm>
            <a:off x="8273048" y="2030631"/>
            <a:ext cx="1513305" cy="338554"/>
          </a:xfrm>
          <a:prstGeom prst="rect">
            <a:avLst/>
          </a:prstGeom>
          <a:noFill/>
        </p:spPr>
        <p:txBody>
          <a:bodyPr wrap="square" rtlCol="0">
            <a:spAutoFit/>
          </a:bodyPr>
          <a:lstStyle/>
          <a:p>
            <a:pPr algn="ctr"/>
            <a:r>
              <a:rPr lang="en-US" sz="1600" dirty="0"/>
              <a:t>Container</a:t>
            </a:r>
          </a:p>
        </p:txBody>
      </p:sp>
      <p:pic>
        <p:nvPicPr>
          <p:cNvPr id="12" name="Graphic 11">
            <a:extLst>
              <a:ext uri="{FF2B5EF4-FFF2-40B4-BE49-F238E27FC236}">
                <a16:creationId xmlns="" xmlns:a16="http://schemas.microsoft.com/office/drawing/2014/main" id="{DE351325-B995-B642-8A6A-F4A2F3BC4448}"/>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659028" y="1289605"/>
            <a:ext cx="741343" cy="741343"/>
          </a:xfrm>
          <a:prstGeom prst="rect">
            <a:avLst/>
          </a:prstGeom>
        </p:spPr>
      </p:pic>
    </p:spTree>
    <p:custDataLst>
      <p:tags r:id="rId1"/>
    </p:custDataLst>
    <p:extLst>
      <p:ext uri="{BB962C8B-B14F-4D97-AF65-F5344CB8AC3E}">
        <p14:creationId xmlns:p14="http://schemas.microsoft.com/office/powerpoint/2010/main" val="183377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FBB6CA0-264C-A045-A75E-D8A1B0994D56}"/>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2" name="Title 1">
            <a:extLst>
              <a:ext uri="{FF2B5EF4-FFF2-40B4-BE49-F238E27FC236}">
                <a16:creationId xmlns="" xmlns:a16="http://schemas.microsoft.com/office/drawing/2014/main" id="{18149E13-D4B8-CA44-8DE5-B78E83E43D6B}"/>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 xmlns:a16="http://schemas.microsoft.com/office/drawing/2014/main" id="{8D4F93DC-1DC2-574A-9C35-275989D9DBC8}"/>
              </a:ext>
            </a:extLst>
          </p:cNvPr>
          <p:cNvSpPr>
            <a:spLocks noGrp="1"/>
          </p:cNvSpPr>
          <p:nvPr>
            <p:ph sz="quarter" idx="21"/>
          </p:nvPr>
        </p:nvSpPr>
        <p:spPr>
          <a:xfrm>
            <a:off x="365760" y="1143000"/>
            <a:ext cx="5730240" cy="5291750"/>
          </a:xfrm>
        </p:spPr>
        <p:txBody>
          <a:bodyPr>
            <a:noAutofit/>
          </a:bodyPr>
          <a:lstStyle/>
          <a:p>
            <a:r>
              <a:rPr lang="en-US" sz="2400" dirty="0"/>
              <a:t>Docker is </a:t>
            </a:r>
            <a:r>
              <a:rPr lang="en-US" sz="2400" dirty="0">
                <a:solidFill>
                  <a:srgbClr val="333399"/>
                </a:solidFill>
              </a:rPr>
              <a:t>best used as a solution</a:t>
            </a:r>
            <a:r>
              <a:rPr lang="en-US" sz="2400" dirty="0"/>
              <a:t> when you want to</a:t>
            </a:r>
            <a:r>
              <a:rPr lang="en-US" sz="2400" dirty="0" smtClean="0"/>
              <a:t>:</a:t>
            </a:r>
            <a:endParaRPr lang="en-US" sz="2400" dirty="0"/>
          </a:p>
          <a:p>
            <a:pPr marL="398462" lvl="1" indent="-171450">
              <a:buFont typeface="Arial" panose="020B0604020202020204" pitchFamily="34" charset="0"/>
              <a:buChar char="•"/>
            </a:pPr>
            <a:r>
              <a:rPr lang="en-US" dirty="0"/>
              <a:t>Standardize environments </a:t>
            </a:r>
          </a:p>
          <a:p>
            <a:pPr marL="398462" lvl="1" indent="-171450">
              <a:buFont typeface="Arial" panose="020B0604020202020204" pitchFamily="34" charset="0"/>
              <a:buChar char="•"/>
            </a:pPr>
            <a:r>
              <a:rPr lang="en-US" dirty="0"/>
              <a:t>Reduce conflicts between language stacks and </a:t>
            </a:r>
            <a:r>
              <a:rPr lang="en-US" dirty="0" smtClean="0"/>
              <a:t>versions</a:t>
            </a:r>
            <a:endParaRPr lang="en-US" dirty="0"/>
          </a:p>
          <a:p>
            <a:pPr marL="398462" lvl="1" indent="-171450">
              <a:buFont typeface="Arial" panose="020B0604020202020204" pitchFamily="34" charset="0"/>
              <a:buChar char="•"/>
            </a:pPr>
            <a:r>
              <a:rPr lang="en-US" dirty="0"/>
              <a:t>Use containers as a </a:t>
            </a:r>
            <a:r>
              <a:rPr lang="en-US" dirty="0" smtClean="0"/>
              <a:t>service</a:t>
            </a:r>
            <a:endParaRPr lang="en-US" dirty="0"/>
          </a:p>
          <a:p>
            <a:pPr marL="398462" lvl="1" indent="-171450">
              <a:buFont typeface="Arial" panose="020B0604020202020204" pitchFamily="34" charset="0"/>
              <a:buChar char="•"/>
            </a:pPr>
            <a:r>
              <a:rPr lang="en-US" dirty="0"/>
              <a:t>Run </a:t>
            </a:r>
            <a:r>
              <a:rPr lang="en-US" dirty="0" err="1"/>
              <a:t>microservices</a:t>
            </a:r>
            <a:r>
              <a:rPr lang="en-US" dirty="0"/>
              <a:t> using standardized code </a:t>
            </a:r>
            <a:r>
              <a:rPr lang="en-US" dirty="0" smtClean="0"/>
              <a:t>deployments</a:t>
            </a:r>
            <a:endParaRPr lang="en-US" dirty="0"/>
          </a:p>
          <a:p>
            <a:pPr marL="398462" lvl="1" indent="-171450">
              <a:buFont typeface="Arial" panose="020B0604020202020204" pitchFamily="34" charset="0"/>
              <a:buChar char="•"/>
            </a:pPr>
            <a:r>
              <a:rPr lang="en-US" dirty="0"/>
              <a:t>Require portability for data processing</a:t>
            </a:r>
          </a:p>
          <a:p>
            <a:endParaRPr lang="en-US" sz="2400" dirty="0"/>
          </a:p>
        </p:txBody>
      </p:sp>
      <p:graphicFrame>
        <p:nvGraphicFramePr>
          <p:cNvPr id="10" name="Diagram 9" descr="Graphic that shows that containers have everything the software needs to run: libraries, system tools, code, and runtime.">
            <a:extLst>
              <a:ext uri="{FF2B5EF4-FFF2-40B4-BE49-F238E27FC236}">
                <a16:creationId xmlns="" xmlns:a16="http://schemas.microsoft.com/office/drawing/2014/main" id="{AD5713F4-A7E1-C442-90AD-C1FA3C079D50}"/>
              </a:ext>
            </a:extLst>
          </p:cNvPr>
          <p:cNvGraphicFramePr/>
          <p:nvPr>
            <p:extLst>
              <p:ext uri="{D42A27DB-BD31-4B8C-83A1-F6EECF244321}">
                <p14:modId xmlns:p14="http://schemas.microsoft.com/office/powerpoint/2010/main" val="3936194322"/>
              </p:ext>
            </p:extLst>
          </p:nvPr>
        </p:nvGraphicFramePr>
        <p:xfrm>
          <a:off x="6955865" y="2906223"/>
          <a:ext cx="4147668" cy="2662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 xmlns:a16="http://schemas.microsoft.com/office/drawing/2014/main" id="{0E4A1F21-03DC-5A45-B0C6-280454B33198}"/>
              </a:ext>
              <a:ext uri="{C183D7F6-B498-43B3-948B-1728B52AA6E4}">
                <adec:decorative xmlns="" xmlns:adec="http://schemas.microsoft.com/office/drawing/2017/decorative" val="1"/>
              </a:ext>
            </a:extLst>
          </p:cNvPr>
          <p:cNvSpPr txBox="1"/>
          <p:nvPr/>
        </p:nvSpPr>
        <p:spPr>
          <a:xfrm>
            <a:off x="8273048" y="2030631"/>
            <a:ext cx="1513305" cy="338554"/>
          </a:xfrm>
          <a:prstGeom prst="rect">
            <a:avLst/>
          </a:prstGeom>
          <a:noFill/>
        </p:spPr>
        <p:txBody>
          <a:bodyPr wrap="square" rtlCol="0">
            <a:spAutoFit/>
          </a:bodyPr>
          <a:lstStyle/>
          <a:p>
            <a:pPr algn="ctr"/>
            <a:r>
              <a:rPr lang="en-US" sz="1600" dirty="0"/>
              <a:t>Container</a:t>
            </a:r>
          </a:p>
        </p:txBody>
      </p:sp>
      <p:pic>
        <p:nvPicPr>
          <p:cNvPr id="12" name="Graphic 11">
            <a:extLst>
              <a:ext uri="{FF2B5EF4-FFF2-40B4-BE49-F238E27FC236}">
                <a16:creationId xmlns="" xmlns:a16="http://schemas.microsoft.com/office/drawing/2014/main" id="{DE351325-B995-B642-8A6A-F4A2F3BC4448}"/>
              </a:ext>
              <a:ext uri="{C183D7F6-B498-43B3-948B-1728B52AA6E4}">
                <adec:decorative xmlns="" xmlns:adec="http://schemas.microsoft.com/office/drawing/2017/decorative" val="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659028" y="1289605"/>
            <a:ext cx="741343" cy="741343"/>
          </a:xfrm>
          <a:prstGeom prst="rect">
            <a:avLst/>
          </a:prstGeom>
        </p:spPr>
      </p:pic>
    </p:spTree>
    <p:custDataLst>
      <p:tags r:id="rId1"/>
    </p:custDataLst>
    <p:extLst>
      <p:ext uri="{BB962C8B-B14F-4D97-AF65-F5344CB8AC3E}">
        <p14:creationId xmlns:p14="http://schemas.microsoft.com/office/powerpoint/2010/main" val="3720974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 xmlns:a16="http://schemas.microsoft.com/office/drawing/2014/main" id="{F2BFD903-B5FB-7F4B-8A56-BC28B8AA37B0}"/>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dirty="0"/>
          </a:p>
        </p:txBody>
      </p:sp>
      <p:sp>
        <p:nvSpPr>
          <p:cNvPr id="2" name="Title 1">
            <a:extLst>
              <a:ext uri="{FF2B5EF4-FFF2-40B4-BE49-F238E27FC236}">
                <a16:creationId xmlns="" xmlns:a16="http://schemas.microsoft.com/office/drawing/2014/main" id="{5B413D16-E9DF-7041-90AF-13129C0F2779}"/>
              </a:ext>
            </a:extLst>
          </p:cNvPr>
          <p:cNvSpPr>
            <a:spLocks noGrp="1"/>
          </p:cNvSpPr>
          <p:nvPr>
            <p:ph type="title"/>
          </p:nvPr>
        </p:nvSpPr>
        <p:spPr/>
        <p:txBody>
          <a:bodyPr/>
          <a:lstStyle/>
          <a:p>
            <a:r>
              <a:rPr lang="en-US" dirty="0"/>
              <a:t>Containers versus virtual machines</a:t>
            </a:r>
          </a:p>
        </p:txBody>
      </p:sp>
      <p:sp>
        <p:nvSpPr>
          <p:cNvPr id="32" name="TextBox 31">
            <a:extLst>
              <a:ext uri="{FF2B5EF4-FFF2-40B4-BE49-F238E27FC236}">
                <a16:creationId xmlns="" xmlns:a16="http://schemas.microsoft.com/office/drawing/2014/main" id="{EFF32382-2E2C-9645-9DFD-0F4CC93892D3}"/>
              </a:ext>
            </a:extLst>
          </p:cNvPr>
          <p:cNvSpPr txBox="1"/>
          <p:nvPr/>
        </p:nvSpPr>
        <p:spPr>
          <a:xfrm>
            <a:off x="5459409" y="1144739"/>
            <a:ext cx="5109092" cy="369332"/>
          </a:xfrm>
          <a:prstGeom prst="rect">
            <a:avLst/>
          </a:prstGeom>
          <a:solidFill>
            <a:schemeClr val="bg1"/>
          </a:solidFill>
        </p:spPr>
        <p:txBody>
          <a:bodyPr wrap="non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Three virtual machines</a:t>
            </a:r>
            <a:r>
              <a:rPr lang="en-US"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on three EC2 instances</a:t>
            </a:r>
          </a:p>
        </p:txBody>
      </p:sp>
      <p:grpSp>
        <p:nvGrpSpPr>
          <p:cNvPr id="4" name="Group 3" descr="Complicated diagram that shows how virtual machines run, each one hosting a single app in isolation from each other, versus how multiple containers, each hosting an isolated app, can run on a single VM, thanks to Docker features.">
            <a:extLst>
              <a:ext uri="{FF2B5EF4-FFF2-40B4-BE49-F238E27FC236}">
                <a16:creationId xmlns="" xmlns:a16="http://schemas.microsoft.com/office/drawing/2014/main" id="{5B491F9C-B05D-1045-BB6E-8B3F7409E481}"/>
              </a:ext>
            </a:extLst>
          </p:cNvPr>
          <p:cNvGrpSpPr/>
          <p:nvPr/>
        </p:nvGrpSpPr>
        <p:grpSpPr>
          <a:xfrm>
            <a:off x="272945" y="1384374"/>
            <a:ext cx="11919055" cy="5014128"/>
            <a:chOff x="272945" y="1384374"/>
            <a:chExt cx="11919055" cy="5014128"/>
          </a:xfrm>
        </p:grpSpPr>
        <p:sp>
          <p:nvSpPr>
            <p:cNvPr id="9" name="TextBox 8">
              <a:extLst>
                <a:ext uri="{FF2B5EF4-FFF2-40B4-BE49-F238E27FC236}">
                  <a16:creationId xmlns="" xmlns:a16="http://schemas.microsoft.com/office/drawing/2014/main" id="{F4A0FEAC-F66C-0645-86B3-9AB7E576228F}"/>
                </a:ext>
              </a:extLst>
            </p:cNvPr>
            <p:cNvSpPr txBox="1"/>
            <p:nvPr/>
          </p:nvSpPr>
          <p:spPr>
            <a:xfrm>
              <a:off x="8779631" y="1861325"/>
              <a:ext cx="1363288" cy="369332"/>
            </a:xfrm>
            <a:prstGeom prst="rect">
              <a:avLst/>
            </a:prstGeom>
            <a:no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Container</a:t>
              </a:r>
            </a:p>
          </p:txBody>
        </p:sp>
        <p:sp>
          <p:nvSpPr>
            <p:cNvPr id="10" name="Rounded Rectangle 9">
              <a:extLst>
                <a:ext uri="{FF2B5EF4-FFF2-40B4-BE49-F238E27FC236}">
                  <a16:creationId xmlns="" xmlns:a16="http://schemas.microsoft.com/office/drawing/2014/main" id="{F8AD7C8D-BAED-604A-94CC-F1F8C72B6B42}"/>
                </a:ext>
              </a:extLst>
            </p:cNvPr>
            <p:cNvSpPr/>
            <p:nvPr/>
          </p:nvSpPr>
          <p:spPr>
            <a:xfrm>
              <a:off x="419101" y="5957436"/>
              <a:ext cx="9989819" cy="4410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 server</a:t>
              </a:r>
            </a:p>
          </p:txBody>
        </p:sp>
        <p:sp>
          <p:nvSpPr>
            <p:cNvPr id="11" name="Rounded Rectangle 10">
              <a:extLst>
                <a:ext uri="{FF2B5EF4-FFF2-40B4-BE49-F238E27FC236}">
                  <a16:creationId xmlns="" xmlns:a16="http://schemas.microsoft.com/office/drawing/2014/main" id="{6902F3B7-CDC8-7B48-9C8A-0040C8ED8920}"/>
                </a:ext>
              </a:extLst>
            </p:cNvPr>
            <p:cNvSpPr/>
            <p:nvPr/>
          </p:nvSpPr>
          <p:spPr>
            <a:xfrm>
              <a:off x="419101" y="5478447"/>
              <a:ext cx="9989819" cy="3973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Host operating system</a:t>
              </a:r>
            </a:p>
          </p:txBody>
        </p:sp>
        <p:sp>
          <p:nvSpPr>
            <p:cNvPr id="12" name="Rounded Rectangle 11">
              <a:extLst>
                <a:ext uri="{FF2B5EF4-FFF2-40B4-BE49-F238E27FC236}">
                  <a16:creationId xmlns="" xmlns:a16="http://schemas.microsoft.com/office/drawing/2014/main" id="{55B8CC38-627A-5C41-AF85-F2C677F856A8}"/>
                </a:ext>
              </a:extLst>
            </p:cNvPr>
            <p:cNvSpPr/>
            <p:nvPr/>
          </p:nvSpPr>
          <p:spPr>
            <a:xfrm>
              <a:off x="419101" y="4989438"/>
              <a:ext cx="9989819" cy="39731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Hypervisor</a:t>
              </a:r>
            </a:p>
          </p:txBody>
        </p:sp>
        <p:sp>
          <p:nvSpPr>
            <p:cNvPr id="13" name="Rounded Rectangle 12">
              <a:extLst>
                <a:ext uri="{FF2B5EF4-FFF2-40B4-BE49-F238E27FC236}">
                  <a16:creationId xmlns="" xmlns:a16="http://schemas.microsoft.com/office/drawing/2014/main" id="{7A37D29C-4F4D-4F42-A753-D0C5D0454805}"/>
                </a:ext>
              </a:extLst>
            </p:cNvPr>
            <p:cNvSpPr/>
            <p:nvPr/>
          </p:nvSpPr>
          <p:spPr>
            <a:xfrm>
              <a:off x="6117215"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instance guest OS</a:t>
              </a:r>
            </a:p>
          </p:txBody>
        </p:sp>
        <p:sp>
          <p:nvSpPr>
            <p:cNvPr id="14" name="Rounded Rectangle 13">
              <a:extLst>
                <a:ext uri="{FF2B5EF4-FFF2-40B4-BE49-F238E27FC236}">
                  <a16:creationId xmlns="" xmlns:a16="http://schemas.microsoft.com/office/drawing/2014/main" id="{BFC7CD8D-868A-7F41-A040-060DD31A35FB}"/>
                </a:ext>
              </a:extLst>
            </p:cNvPr>
            <p:cNvSpPr/>
            <p:nvPr/>
          </p:nvSpPr>
          <p:spPr>
            <a:xfrm>
              <a:off x="7521713" y="3198038"/>
              <a:ext cx="1179576" cy="1554480"/>
            </a:xfrm>
            <a:prstGeom prst="roundRect">
              <a:avLst>
                <a:gd name="adj" fmla="val 728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instance guest OS</a:t>
              </a:r>
            </a:p>
          </p:txBody>
        </p:sp>
        <p:sp>
          <p:nvSpPr>
            <p:cNvPr id="15" name="Rounded Rectangle 14">
              <a:extLst>
                <a:ext uri="{FF2B5EF4-FFF2-40B4-BE49-F238E27FC236}">
                  <a16:creationId xmlns="" xmlns:a16="http://schemas.microsoft.com/office/drawing/2014/main" id="{4479C64C-B141-964D-A342-34899ABD02A4}"/>
                </a:ext>
              </a:extLst>
            </p:cNvPr>
            <p:cNvSpPr/>
            <p:nvPr/>
          </p:nvSpPr>
          <p:spPr>
            <a:xfrm>
              <a:off x="8926406"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instance guest OS</a:t>
              </a:r>
            </a:p>
          </p:txBody>
        </p:sp>
        <p:sp>
          <p:nvSpPr>
            <p:cNvPr id="16" name="Rounded Rectangle 15">
              <a:extLst>
                <a:ext uri="{FF2B5EF4-FFF2-40B4-BE49-F238E27FC236}">
                  <a16:creationId xmlns="" xmlns:a16="http://schemas.microsoft.com/office/drawing/2014/main" id="{946D6969-D676-2942-81A7-DDBF2F71F175}"/>
                </a:ext>
              </a:extLst>
            </p:cNvPr>
            <p:cNvSpPr/>
            <p:nvPr/>
          </p:nvSpPr>
          <p:spPr>
            <a:xfrm>
              <a:off x="6117215" y="2753463"/>
              <a:ext cx="1179576" cy="399977"/>
            </a:xfrm>
            <a:prstGeom prst="roundRect">
              <a:avLst/>
            </a:prstGeom>
            <a:solidFill>
              <a:srgbClr val="A6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7" name="Rounded Rectangle 16">
              <a:extLst>
                <a:ext uri="{FF2B5EF4-FFF2-40B4-BE49-F238E27FC236}">
                  <a16:creationId xmlns="" xmlns:a16="http://schemas.microsoft.com/office/drawing/2014/main" id="{8D530905-870E-594E-8172-41C88CA35F11}"/>
                </a:ext>
              </a:extLst>
            </p:cNvPr>
            <p:cNvSpPr/>
            <p:nvPr/>
          </p:nvSpPr>
          <p:spPr>
            <a:xfrm>
              <a:off x="6117215" y="2236157"/>
              <a:ext cx="1179576" cy="399977"/>
            </a:xfrm>
            <a:prstGeom prst="roundRect">
              <a:avLst/>
            </a:prstGeom>
            <a:solidFill>
              <a:srgbClr val="A6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1</a:t>
              </a:r>
            </a:p>
          </p:txBody>
        </p:sp>
        <p:sp>
          <p:nvSpPr>
            <p:cNvPr id="18" name="Rounded Rectangle 17">
              <a:extLst>
                <a:ext uri="{FF2B5EF4-FFF2-40B4-BE49-F238E27FC236}">
                  <a16:creationId xmlns="" xmlns:a16="http://schemas.microsoft.com/office/drawing/2014/main" id="{DC080031-E503-F643-8A4F-5B078D538B7E}"/>
                </a:ext>
              </a:extLst>
            </p:cNvPr>
            <p:cNvSpPr/>
            <p:nvPr/>
          </p:nvSpPr>
          <p:spPr>
            <a:xfrm>
              <a:off x="7521713" y="2736580"/>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9" name="Rounded Rectangle 18">
              <a:extLst>
                <a:ext uri="{FF2B5EF4-FFF2-40B4-BE49-F238E27FC236}">
                  <a16:creationId xmlns="" xmlns:a16="http://schemas.microsoft.com/office/drawing/2014/main" id="{B1CBCDCF-CB1D-FB46-B0F0-83099B8FF3D4}"/>
                </a:ext>
              </a:extLst>
            </p:cNvPr>
            <p:cNvSpPr/>
            <p:nvPr/>
          </p:nvSpPr>
          <p:spPr>
            <a:xfrm>
              <a:off x="7521713" y="2219274"/>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2</a:t>
              </a:r>
            </a:p>
          </p:txBody>
        </p:sp>
        <p:sp>
          <p:nvSpPr>
            <p:cNvPr id="20" name="Rounded Rectangle 19">
              <a:extLst>
                <a:ext uri="{FF2B5EF4-FFF2-40B4-BE49-F238E27FC236}">
                  <a16:creationId xmlns="" xmlns:a16="http://schemas.microsoft.com/office/drawing/2014/main" id="{01D847AA-BBBA-6B48-8493-8C96F71985CF}"/>
                </a:ext>
              </a:extLst>
            </p:cNvPr>
            <p:cNvSpPr/>
            <p:nvPr/>
          </p:nvSpPr>
          <p:spPr>
            <a:xfrm>
              <a:off x="8926406" y="2736580"/>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21" name="Rounded Rectangle 20">
              <a:extLst>
                <a:ext uri="{FF2B5EF4-FFF2-40B4-BE49-F238E27FC236}">
                  <a16:creationId xmlns="" xmlns:a16="http://schemas.microsoft.com/office/drawing/2014/main" id="{38D6CA6E-59B0-DD46-A2CA-5B669F3B37DC}"/>
                </a:ext>
              </a:extLst>
            </p:cNvPr>
            <p:cNvSpPr/>
            <p:nvPr/>
          </p:nvSpPr>
          <p:spPr>
            <a:xfrm>
              <a:off x="8926406" y="2219274"/>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3</a:t>
              </a:r>
            </a:p>
          </p:txBody>
        </p:sp>
        <p:sp>
          <p:nvSpPr>
            <p:cNvPr id="3" name="Rounded Rectangle 2">
              <a:extLst>
                <a:ext uri="{FF2B5EF4-FFF2-40B4-BE49-F238E27FC236}">
                  <a16:creationId xmlns="" xmlns:a16="http://schemas.microsoft.com/office/drawing/2014/main" id="{72D7DE17-08E8-B84A-BF52-180E330BB6F1}"/>
                </a:ext>
              </a:extLst>
            </p:cNvPr>
            <p:cNvSpPr/>
            <p:nvPr/>
          </p:nvSpPr>
          <p:spPr>
            <a:xfrm>
              <a:off x="5947876" y="1494107"/>
              <a:ext cx="4310796" cy="3411511"/>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Rounded Rectangle 35">
              <a:extLst>
                <a:ext uri="{FF2B5EF4-FFF2-40B4-BE49-F238E27FC236}">
                  <a16:creationId xmlns="" xmlns:a16="http://schemas.microsoft.com/office/drawing/2014/main" id="{FF4D185E-66E0-3347-A46D-3F692CB6CE8C}"/>
                </a:ext>
              </a:extLst>
            </p:cNvPr>
            <p:cNvSpPr/>
            <p:nvPr/>
          </p:nvSpPr>
          <p:spPr>
            <a:xfrm>
              <a:off x="607196" y="3198723"/>
              <a:ext cx="914400" cy="106263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 engine</a:t>
              </a:r>
            </a:p>
          </p:txBody>
        </p:sp>
        <p:sp>
          <p:nvSpPr>
            <p:cNvPr id="37" name="Rounded Rectangle 36">
              <a:extLst>
                <a:ext uri="{FF2B5EF4-FFF2-40B4-BE49-F238E27FC236}">
                  <a16:creationId xmlns="" xmlns:a16="http://schemas.microsoft.com/office/drawing/2014/main" id="{5511A06E-5078-454A-AA51-65F8F26485FB}"/>
                </a:ext>
              </a:extLst>
            </p:cNvPr>
            <p:cNvSpPr/>
            <p:nvPr/>
          </p:nvSpPr>
          <p:spPr>
            <a:xfrm>
              <a:off x="1670099" y="3807143"/>
              <a:ext cx="1179576" cy="399977"/>
            </a:xfrm>
            <a:prstGeom prst="roundRect">
              <a:avLst/>
            </a:prstGeom>
            <a:solidFill>
              <a:srgbClr val="A6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38" name="Rounded Rectangle 37">
              <a:extLst>
                <a:ext uri="{FF2B5EF4-FFF2-40B4-BE49-F238E27FC236}">
                  <a16:creationId xmlns="" xmlns:a16="http://schemas.microsoft.com/office/drawing/2014/main" id="{36FC095D-C22E-D64C-82C1-8F8412A978D0}"/>
                </a:ext>
              </a:extLst>
            </p:cNvPr>
            <p:cNvSpPr/>
            <p:nvPr/>
          </p:nvSpPr>
          <p:spPr>
            <a:xfrm>
              <a:off x="1670099" y="3304387"/>
              <a:ext cx="1179576" cy="399977"/>
            </a:xfrm>
            <a:prstGeom prst="roundRect">
              <a:avLst/>
            </a:prstGeom>
            <a:solidFill>
              <a:srgbClr val="A6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1</a:t>
              </a:r>
            </a:p>
          </p:txBody>
        </p:sp>
        <p:sp>
          <p:nvSpPr>
            <p:cNvPr id="39" name="Rounded Rectangle 38">
              <a:extLst>
                <a:ext uri="{FF2B5EF4-FFF2-40B4-BE49-F238E27FC236}">
                  <a16:creationId xmlns="" xmlns:a16="http://schemas.microsoft.com/office/drawing/2014/main" id="{C2D02936-831A-644D-9F2D-D2CBB0F713C3}"/>
                </a:ext>
              </a:extLst>
            </p:cNvPr>
            <p:cNvSpPr/>
            <p:nvPr/>
          </p:nvSpPr>
          <p:spPr>
            <a:xfrm>
              <a:off x="3028360" y="3804811"/>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40" name="Rounded Rectangle 39">
              <a:extLst>
                <a:ext uri="{FF2B5EF4-FFF2-40B4-BE49-F238E27FC236}">
                  <a16:creationId xmlns="" xmlns:a16="http://schemas.microsoft.com/office/drawing/2014/main" id="{2DE7A6D6-8CD4-8746-B75E-0FDFD082D6E4}"/>
                </a:ext>
              </a:extLst>
            </p:cNvPr>
            <p:cNvSpPr/>
            <p:nvPr/>
          </p:nvSpPr>
          <p:spPr>
            <a:xfrm>
              <a:off x="3028360" y="3287505"/>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2</a:t>
              </a:r>
            </a:p>
          </p:txBody>
        </p:sp>
        <p:sp>
          <p:nvSpPr>
            <p:cNvPr id="41" name="Rounded Rectangle 40">
              <a:extLst>
                <a:ext uri="{FF2B5EF4-FFF2-40B4-BE49-F238E27FC236}">
                  <a16:creationId xmlns="" xmlns:a16="http://schemas.microsoft.com/office/drawing/2014/main" id="{9C2BDB3E-D799-544D-BB56-5B1027EE9C83}"/>
                </a:ext>
              </a:extLst>
            </p:cNvPr>
            <p:cNvSpPr/>
            <p:nvPr/>
          </p:nvSpPr>
          <p:spPr>
            <a:xfrm>
              <a:off x="4427942" y="3804811"/>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42" name="Rounded Rectangle 41">
              <a:extLst>
                <a:ext uri="{FF2B5EF4-FFF2-40B4-BE49-F238E27FC236}">
                  <a16:creationId xmlns="" xmlns:a16="http://schemas.microsoft.com/office/drawing/2014/main" id="{99FF9E39-5600-B64C-98D4-EDB3E5AEE680}"/>
                </a:ext>
              </a:extLst>
            </p:cNvPr>
            <p:cNvSpPr/>
            <p:nvPr/>
          </p:nvSpPr>
          <p:spPr>
            <a:xfrm>
              <a:off x="4427942" y="3287505"/>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3</a:t>
              </a:r>
            </a:p>
          </p:txBody>
        </p:sp>
        <p:sp>
          <p:nvSpPr>
            <p:cNvPr id="43" name="Rounded Rectangle 42">
              <a:extLst>
                <a:ext uri="{FF2B5EF4-FFF2-40B4-BE49-F238E27FC236}">
                  <a16:creationId xmlns="" xmlns:a16="http://schemas.microsoft.com/office/drawing/2014/main" id="{6BD80AA0-3801-F843-9500-8B5210423AE4}"/>
                </a:ext>
              </a:extLst>
            </p:cNvPr>
            <p:cNvSpPr/>
            <p:nvPr/>
          </p:nvSpPr>
          <p:spPr>
            <a:xfrm>
              <a:off x="447676" y="2373424"/>
              <a:ext cx="5337566" cy="25093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TextBox 43">
              <a:extLst>
                <a:ext uri="{FF2B5EF4-FFF2-40B4-BE49-F238E27FC236}">
                  <a16:creationId xmlns="" xmlns:a16="http://schemas.microsoft.com/office/drawing/2014/main" id="{B264792F-E8D6-5041-A5BF-92A32A8C4C9A}"/>
                </a:ext>
              </a:extLst>
            </p:cNvPr>
            <p:cNvSpPr txBox="1"/>
            <p:nvPr/>
          </p:nvSpPr>
          <p:spPr>
            <a:xfrm>
              <a:off x="272945" y="1972073"/>
              <a:ext cx="4191533" cy="369332"/>
            </a:xfrm>
            <a:prstGeom prst="rect">
              <a:avLst/>
            </a:prstGeom>
            <a:solidFill>
              <a:schemeClr val="bg1"/>
            </a:solidFill>
          </p:spPr>
          <p:txBody>
            <a:bodyPr wrap="squar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Three containers</a:t>
              </a: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on one EC2 instance</a:t>
              </a:r>
            </a:p>
          </p:txBody>
        </p:sp>
        <p:sp>
          <p:nvSpPr>
            <p:cNvPr id="46" name="Rounded Rectangle 45">
              <a:extLst>
                <a:ext uri="{FF2B5EF4-FFF2-40B4-BE49-F238E27FC236}">
                  <a16:creationId xmlns="" xmlns:a16="http://schemas.microsoft.com/office/drawing/2014/main" id="{3036244E-4C58-F34A-AFE8-7B7F9A2CC6A0}"/>
                </a:ext>
              </a:extLst>
            </p:cNvPr>
            <p:cNvSpPr/>
            <p:nvPr/>
          </p:nvSpPr>
          <p:spPr>
            <a:xfrm>
              <a:off x="641007" y="4355203"/>
              <a:ext cx="5040879" cy="397315"/>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instance guest OS</a:t>
              </a:r>
            </a:p>
          </p:txBody>
        </p:sp>
        <p:sp>
          <p:nvSpPr>
            <p:cNvPr id="47" name="Rounded Rectangle 46">
              <a:extLst>
                <a:ext uri="{FF2B5EF4-FFF2-40B4-BE49-F238E27FC236}">
                  <a16:creationId xmlns="" xmlns:a16="http://schemas.microsoft.com/office/drawing/2014/main" id="{A1EF0FE0-8BB8-404E-BAEB-9D1D1B43AB92}"/>
                </a:ext>
              </a:extLst>
            </p:cNvPr>
            <p:cNvSpPr/>
            <p:nvPr/>
          </p:nvSpPr>
          <p:spPr>
            <a:xfrm>
              <a:off x="1616862" y="3205137"/>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Rounded Rectangle 47">
              <a:extLst>
                <a:ext uri="{FF2B5EF4-FFF2-40B4-BE49-F238E27FC236}">
                  <a16:creationId xmlns="" xmlns:a16="http://schemas.microsoft.com/office/drawing/2014/main" id="{A6670D61-87CC-C54D-AC34-0E851A219282}"/>
                </a:ext>
              </a:extLst>
            </p:cNvPr>
            <p:cNvSpPr/>
            <p:nvPr/>
          </p:nvSpPr>
          <p:spPr>
            <a:xfrm>
              <a:off x="2984859"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Rounded Rectangle 48">
              <a:extLst>
                <a:ext uri="{FF2B5EF4-FFF2-40B4-BE49-F238E27FC236}">
                  <a16:creationId xmlns="" xmlns:a16="http://schemas.microsoft.com/office/drawing/2014/main" id="{6792AC23-8749-1847-A307-47CE166F6999}"/>
                </a:ext>
              </a:extLst>
            </p:cNvPr>
            <p:cNvSpPr/>
            <p:nvPr/>
          </p:nvSpPr>
          <p:spPr>
            <a:xfrm>
              <a:off x="4382118"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49">
              <a:extLst>
                <a:ext uri="{FF2B5EF4-FFF2-40B4-BE49-F238E27FC236}">
                  <a16:creationId xmlns="" xmlns:a16="http://schemas.microsoft.com/office/drawing/2014/main" id="{C326F786-A6B9-1D4C-9B71-51F5BD5D446F}"/>
                </a:ext>
              </a:extLst>
            </p:cNvPr>
            <p:cNvSpPr txBox="1"/>
            <p:nvPr/>
          </p:nvSpPr>
          <p:spPr>
            <a:xfrm>
              <a:off x="1531244" y="2648692"/>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51" name="TextBox 50">
              <a:extLst>
                <a:ext uri="{FF2B5EF4-FFF2-40B4-BE49-F238E27FC236}">
                  <a16:creationId xmlns="" xmlns:a16="http://schemas.microsoft.com/office/drawing/2014/main" id="{BBD9F486-7A79-DC48-BD75-11A3B648A38F}"/>
                </a:ext>
              </a:extLst>
            </p:cNvPr>
            <p:cNvSpPr txBox="1"/>
            <p:nvPr/>
          </p:nvSpPr>
          <p:spPr>
            <a:xfrm>
              <a:off x="2907527" y="2651337"/>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a:t>
              </a:r>
              <a:b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instance 2</a:t>
              </a:r>
            </a:p>
          </p:txBody>
        </p:sp>
        <p:sp>
          <p:nvSpPr>
            <p:cNvPr id="52" name="TextBox 51">
              <a:extLst>
                <a:ext uri="{FF2B5EF4-FFF2-40B4-BE49-F238E27FC236}">
                  <a16:creationId xmlns="" xmlns:a16="http://schemas.microsoft.com/office/drawing/2014/main" id="{3D7CD7AE-E1BB-8647-B61F-9808639DC1B4}"/>
                </a:ext>
              </a:extLst>
            </p:cNvPr>
            <p:cNvSpPr txBox="1"/>
            <p:nvPr/>
          </p:nvSpPr>
          <p:spPr>
            <a:xfrm>
              <a:off x="4273482" y="2651337"/>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a:t>
              </a:r>
              <a:b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instance 3</a:t>
              </a:r>
            </a:p>
          </p:txBody>
        </p:sp>
        <p:sp>
          <p:nvSpPr>
            <p:cNvPr id="5" name="TextBox 4">
              <a:extLst>
                <a:ext uri="{FF2B5EF4-FFF2-40B4-BE49-F238E27FC236}">
                  <a16:creationId xmlns="" xmlns:a16="http://schemas.microsoft.com/office/drawing/2014/main" id="{6874A7CA-698F-1142-B832-D8B443E3CE9E}"/>
                </a:ext>
              </a:extLst>
            </p:cNvPr>
            <p:cNvSpPr txBox="1"/>
            <p:nvPr/>
          </p:nvSpPr>
          <p:spPr>
            <a:xfrm>
              <a:off x="10683240" y="5261605"/>
              <a:ext cx="1508760" cy="830997"/>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Part of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sp>
          <p:nvSpPr>
            <p:cNvPr id="6" name="Right Brace 5">
              <a:extLst>
                <a:ext uri="{FF2B5EF4-FFF2-40B4-BE49-F238E27FC236}">
                  <a16:creationId xmlns="" xmlns:a16="http://schemas.microsoft.com/office/drawing/2014/main" id="{AF0C7BC0-5D85-8A46-8B17-1AA3413E8CBB}"/>
                </a:ext>
              </a:extLst>
            </p:cNvPr>
            <p:cNvSpPr/>
            <p:nvPr/>
          </p:nvSpPr>
          <p:spPr>
            <a:xfrm>
              <a:off x="10408920" y="4989438"/>
              <a:ext cx="274320" cy="14090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52">
              <a:extLst>
                <a:ext uri="{FF2B5EF4-FFF2-40B4-BE49-F238E27FC236}">
                  <a16:creationId xmlns="" xmlns:a16="http://schemas.microsoft.com/office/drawing/2014/main" id="{B56BCEBF-E422-4B40-B425-639DAE79B929}"/>
                </a:ext>
              </a:extLst>
            </p:cNvPr>
            <p:cNvSpPr txBox="1"/>
            <p:nvPr/>
          </p:nvSpPr>
          <p:spPr>
            <a:xfrm>
              <a:off x="398188" y="1384374"/>
              <a:ext cx="1423788"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Example</a:t>
              </a:r>
            </a:p>
          </p:txBody>
        </p:sp>
        <p:sp>
          <p:nvSpPr>
            <p:cNvPr id="45" name="Rounded Rectangle 44">
              <a:extLst>
                <a:ext uri="{FF2B5EF4-FFF2-40B4-BE49-F238E27FC236}">
                  <a16:creationId xmlns="" xmlns:a16="http://schemas.microsoft.com/office/drawing/2014/main" id="{8EEB8D81-C9CA-BE47-BA91-C4213E969954}"/>
                </a:ext>
              </a:extLst>
            </p:cNvPr>
            <p:cNvSpPr/>
            <p:nvPr/>
          </p:nvSpPr>
          <p:spPr>
            <a:xfrm>
              <a:off x="6044322" y="2092919"/>
              <a:ext cx="1328983" cy="2746269"/>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Rounded Rectangle 53">
              <a:extLst>
                <a:ext uri="{FF2B5EF4-FFF2-40B4-BE49-F238E27FC236}">
                  <a16:creationId xmlns="" xmlns:a16="http://schemas.microsoft.com/office/drawing/2014/main" id="{FD50582D-46A6-F64E-BF59-BA4FD49C972E}"/>
                </a:ext>
              </a:extLst>
            </p:cNvPr>
            <p:cNvSpPr/>
            <p:nvPr/>
          </p:nvSpPr>
          <p:spPr>
            <a:xfrm>
              <a:off x="7465452" y="2099798"/>
              <a:ext cx="1298448" cy="2743200"/>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ounded Rectangle 54">
              <a:extLst>
                <a:ext uri="{FF2B5EF4-FFF2-40B4-BE49-F238E27FC236}">
                  <a16:creationId xmlns="" xmlns:a16="http://schemas.microsoft.com/office/drawing/2014/main" id="{DA248E16-D992-C840-828A-300388AF016E}"/>
                </a:ext>
              </a:extLst>
            </p:cNvPr>
            <p:cNvSpPr/>
            <p:nvPr/>
          </p:nvSpPr>
          <p:spPr>
            <a:xfrm>
              <a:off x="8863722" y="2099559"/>
              <a:ext cx="1328983" cy="2738828"/>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a:extLst>
                <a:ext uri="{FF2B5EF4-FFF2-40B4-BE49-F238E27FC236}">
                  <a16:creationId xmlns="" xmlns:a16="http://schemas.microsoft.com/office/drawing/2014/main" id="{0146B527-375E-284B-9453-AEC6A0CFA9A8}"/>
                </a:ext>
              </a:extLst>
            </p:cNvPr>
            <p:cNvSpPr txBox="1"/>
            <p:nvPr/>
          </p:nvSpPr>
          <p:spPr>
            <a:xfrm>
              <a:off x="8832368"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3</a:t>
              </a:r>
            </a:p>
          </p:txBody>
        </p:sp>
        <p:sp>
          <p:nvSpPr>
            <p:cNvPr id="57" name="TextBox 56">
              <a:extLst>
                <a:ext uri="{FF2B5EF4-FFF2-40B4-BE49-F238E27FC236}">
                  <a16:creationId xmlns="" xmlns:a16="http://schemas.microsoft.com/office/drawing/2014/main" id="{E5B430CD-7285-AB41-A839-398D3B0A6BAB}"/>
                </a:ext>
              </a:extLst>
            </p:cNvPr>
            <p:cNvSpPr txBox="1"/>
            <p:nvPr/>
          </p:nvSpPr>
          <p:spPr>
            <a:xfrm>
              <a:off x="7353390"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2</a:t>
              </a:r>
            </a:p>
          </p:txBody>
        </p:sp>
        <p:sp>
          <p:nvSpPr>
            <p:cNvPr id="58" name="TextBox 57">
              <a:extLst>
                <a:ext uri="{FF2B5EF4-FFF2-40B4-BE49-F238E27FC236}">
                  <a16:creationId xmlns="" xmlns:a16="http://schemas.microsoft.com/office/drawing/2014/main" id="{ABC268F1-5D17-9344-851E-AC3D34661073}"/>
                </a:ext>
              </a:extLst>
            </p:cNvPr>
            <p:cNvSpPr txBox="1"/>
            <p:nvPr/>
          </p:nvSpPr>
          <p:spPr>
            <a:xfrm>
              <a:off x="5959250"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1</a:t>
              </a:r>
            </a:p>
          </p:txBody>
        </p:sp>
      </p:grpSp>
    </p:spTree>
    <p:custDataLst>
      <p:tags r:id="rId1"/>
    </p:custDataLst>
    <p:extLst>
      <p:ext uri="{BB962C8B-B14F-4D97-AF65-F5344CB8AC3E}">
        <p14:creationId xmlns:p14="http://schemas.microsoft.com/office/powerpoint/2010/main" val="703087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9B182F8-41FB-A548-94D2-7C3960B4887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25</a:t>
            </a:fld>
            <a:endParaRPr lang="en-US" dirty="0"/>
          </a:p>
        </p:txBody>
      </p:sp>
      <p:sp>
        <p:nvSpPr>
          <p:cNvPr id="2" name="Title 1">
            <a:extLst>
              <a:ext uri="{FF2B5EF4-FFF2-40B4-BE49-F238E27FC236}">
                <a16:creationId xmlns="" xmlns:a16="http://schemas.microsoft.com/office/drawing/2014/main" id="{1BECB5FF-F659-D946-BD0D-07C817244E90}"/>
              </a:ext>
            </a:extLst>
          </p:cNvPr>
          <p:cNvSpPr>
            <a:spLocks noGrp="1"/>
          </p:cNvSpPr>
          <p:nvPr>
            <p:ph type="title"/>
          </p:nvPr>
        </p:nvSpPr>
        <p:spPr/>
        <p:txBody>
          <a:bodyPr>
            <a:normAutofit/>
          </a:bodyPr>
          <a:lstStyle/>
          <a:p>
            <a:r>
              <a:rPr lang="en-US" dirty="0"/>
              <a:t>Amazon Elastic Container Service (Amazon ECS)</a:t>
            </a:r>
          </a:p>
        </p:txBody>
      </p:sp>
      <p:sp>
        <p:nvSpPr>
          <p:cNvPr id="3" name="Content Placeholder 2">
            <a:extLst>
              <a:ext uri="{FF2B5EF4-FFF2-40B4-BE49-F238E27FC236}">
                <a16:creationId xmlns="" xmlns:a16="http://schemas.microsoft.com/office/drawing/2014/main" id="{1F12B058-C6BF-3842-8DE0-4F810FD2007A}"/>
              </a:ext>
            </a:extLst>
          </p:cNvPr>
          <p:cNvSpPr>
            <a:spLocks noGrp="1"/>
          </p:cNvSpPr>
          <p:nvPr>
            <p:ph sz="quarter" idx="21"/>
          </p:nvPr>
        </p:nvSpPr>
        <p:spPr/>
        <p:txBody>
          <a:bodyPr>
            <a:normAutofit fontScale="92500" lnSpcReduction="10000"/>
          </a:bodyPr>
          <a:lstStyle/>
          <a:p>
            <a:r>
              <a:rPr lang="en-US" sz="2400" dirty="0"/>
              <a:t>Amazon Elastic Container Service (</a:t>
            </a:r>
            <a:r>
              <a:rPr lang="en-US" sz="2400" b="1" dirty="0">
                <a:solidFill>
                  <a:srgbClr val="504BAB"/>
                </a:solidFill>
              </a:rPr>
              <a:t>Amazon ECS</a:t>
            </a:r>
            <a:r>
              <a:rPr lang="en-US" sz="2400" dirty="0"/>
              <a:t>) – </a:t>
            </a:r>
          </a:p>
          <a:p>
            <a:pPr lvl="1"/>
            <a:r>
              <a:rPr lang="en-US" sz="2000" dirty="0"/>
              <a:t>A highly scalable, fast, </a:t>
            </a:r>
            <a:r>
              <a:rPr lang="en-US" sz="2000" dirty="0">
                <a:solidFill>
                  <a:schemeClr val="accent6"/>
                </a:solidFill>
              </a:rPr>
              <a:t>container management service </a:t>
            </a:r>
          </a:p>
          <a:p>
            <a:pPr marL="227012" lvl="1" indent="0">
              <a:buNone/>
            </a:pPr>
            <a:endParaRPr lang="en-US" sz="2000" dirty="0"/>
          </a:p>
          <a:p>
            <a:r>
              <a:rPr lang="en-US" sz="2400" dirty="0">
                <a:solidFill>
                  <a:srgbClr val="000000"/>
                </a:solidFill>
              </a:rPr>
              <a:t>Key benefits – </a:t>
            </a:r>
          </a:p>
          <a:p>
            <a:pPr lvl="1"/>
            <a:r>
              <a:rPr lang="en-US" sz="2000" dirty="0">
                <a:solidFill>
                  <a:srgbClr val="000000"/>
                </a:solidFill>
              </a:rPr>
              <a:t>Orchestrates the running of Docker containers</a:t>
            </a:r>
          </a:p>
          <a:p>
            <a:pPr lvl="1"/>
            <a:r>
              <a:rPr lang="en-US" sz="2000" dirty="0"/>
              <a:t>Maintains and scales the fleet of nodes that run your containers</a:t>
            </a:r>
          </a:p>
          <a:p>
            <a:pPr lvl="1"/>
            <a:r>
              <a:rPr lang="en-US" sz="2000" dirty="0"/>
              <a:t>Removes the complexity of standing up the infrastructure</a:t>
            </a:r>
          </a:p>
          <a:p>
            <a:pPr marL="227012" lvl="1" indent="0">
              <a:buNone/>
            </a:pPr>
            <a:endParaRPr lang="en-US" sz="2000" dirty="0"/>
          </a:p>
          <a:p>
            <a:r>
              <a:rPr lang="en-US" sz="2400" dirty="0"/>
              <a:t>Integrated with features that are familiar to Amazon EC2 service users – </a:t>
            </a:r>
          </a:p>
          <a:p>
            <a:pPr lvl="1"/>
            <a:r>
              <a:rPr lang="en-US" sz="2000" dirty="0"/>
              <a:t>Elastic Load Balancing</a:t>
            </a:r>
          </a:p>
          <a:p>
            <a:pPr lvl="1"/>
            <a:r>
              <a:rPr lang="en-US" sz="2000" dirty="0"/>
              <a:t>Amazon EC2 security groups</a:t>
            </a:r>
          </a:p>
          <a:p>
            <a:pPr lvl="1"/>
            <a:r>
              <a:rPr lang="en-US" sz="2000" dirty="0"/>
              <a:t>Amazon EBS volumes</a:t>
            </a:r>
          </a:p>
          <a:p>
            <a:pPr lvl="1"/>
            <a:r>
              <a:rPr lang="en-US" sz="2000" dirty="0"/>
              <a:t>IAM roles</a:t>
            </a:r>
          </a:p>
        </p:txBody>
      </p:sp>
      <p:sp>
        <p:nvSpPr>
          <p:cNvPr id="6" name="TextBox 5">
            <a:extLst>
              <a:ext uri="{FF2B5EF4-FFF2-40B4-BE49-F238E27FC236}">
                <a16:creationId xmlns="" xmlns:a16="http://schemas.microsoft.com/office/drawing/2014/main" id="{8B1771C9-595D-544D-B023-B8B47FD77A86}"/>
              </a:ext>
              <a:ext uri="{C183D7F6-B498-43B3-948B-1728B52AA6E4}">
                <adec:decorative xmlns="" xmlns:adec="http://schemas.microsoft.com/office/drawing/2017/decorative" val="1"/>
              </a:ext>
            </a:extLst>
          </p:cNvPr>
          <p:cNvSpPr txBox="1"/>
          <p:nvPr/>
        </p:nvSpPr>
        <p:spPr>
          <a:xfrm>
            <a:off x="9570212" y="2625455"/>
            <a:ext cx="2301904" cy="584775"/>
          </a:xfrm>
          <a:prstGeom prst="rect">
            <a:avLst/>
          </a:prstGeom>
          <a:noFill/>
        </p:spPr>
        <p:txBody>
          <a:bodyPr wrap="square" rtlCol="0">
            <a:spAutoFit/>
          </a:bodyPr>
          <a:lstStyle/>
          <a:p>
            <a:pPr algn="ctr"/>
            <a:r>
              <a:rPr lang="en-US" sz="1600" b="1" dirty="0"/>
              <a:t>Amazon Elastic Container Service</a:t>
            </a:r>
          </a:p>
        </p:txBody>
      </p:sp>
      <p:pic>
        <p:nvPicPr>
          <p:cNvPr id="7" name="Graphic 6">
            <a:extLst>
              <a:ext uri="{FF2B5EF4-FFF2-40B4-BE49-F238E27FC236}">
                <a16:creationId xmlns="" xmlns:a16="http://schemas.microsoft.com/office/drawing/2014/main" id="{7A08C55A-9ABF-5541-B1FB-ACBF4301506B}"/>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72524" y="1503597"/>
            <a:ext cx="1097280" cy="1097280"/>
          </a:xfrm>
          <a:prstGeom prst="rect">
            <a:avLst/>
          </a:prstGeom>
        </p:spPr>
      </p:pic>
    </p:spTree>
    <p:custDataLst>
      <p:tags r:id="rId1"/>
    </p:custDataLst>
    <p:extLst>
      <p:ext uri="{BB962C8B-B14F-4D97-AF65-F5344CB8AC3E}">
        <p14:creationId xmlns:p14="http://schemas.microsoft.com/office/powerpoint/2010/main" val="217124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9B182F8-41FB-A548-94D2-7C3960B4887E}"/>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26</a:t>
            </a:fld>
            <a:endParaRPr lang="en-US" dirty="0"/>
          </a:p>
        </p:txBody>
      </p:sp>
      <p:sp>
        <p:nvSpPr>
          <p:cNvPr id="2" name="Title 1">
            <a:extLst>
              <a:ext uri="{FF2B5EF4-FFF2-40B4-BE49-F238E27FC236}">
                <a16:creationId xmlns="" xmlns:a16="http://schemas.microsoft.com/office/drawing/2014/main" id="{1BECB5FF-F659-D946-BD0D-07C817244E90}"/>
              </a:ext>
            </a:extLst>
          </p:cNvPr>
          <p:cNvSpPr>
            <a:spLocks noGrp="1"/>
          </p:cNvSpPr>
          <p:nvPr>
            <p:ph type="title"/>
          </p:nvPr>
        </p:nvSpPr>
        <p:spPr/>
        <p:txBody>
          <a:bodyPr>
            <a:normAutofit/>
          </a:bodyPr>
          <a:lstStyle/>
          <a:p>
            <a:r>
              <a:rPr lang="en-US" dirty="0"/>
              <a:t>Amazon Elastic Container Service (Amazon ECS)</a:t>
            </a:r>
          </a:p>
        </p:txBody>
      </p:sp>
      <p:sp>
        <p:nvSpPr>
          <p:cNvPr id="3" name="Content Placeholder 2">
            <a:extLst>
              <a:ext uri="{FF2B5EF4-FFF2-40B4-BE49-F238E27FC236}">
                <a16:creationId xmlns="" xmlns:a16="http://schemas.microsoft.com/office/drawing/2014/main" id="{1F12B058-C6BF-3842-8DE0-4F810FD2007A}"/>
              </a:ext>
            </a:extLst>
          </p:cNvPr>
          <p:cNvSpPr>
            <a:spLocks noGrp="1"/>
          </p:cNvSpPr>
          <p:nvPr>
            <p:ph sz="quarter" idx="21"/>
          </p:nvPr>
        </p:nvSpPr>
        <p:spPr/>
        <p:txBody>
          <a:bodyPr>
            <a:normAutofit/>
          </a:bodyPr>
          <a:lstStyle/>
          <a:p>
            <a:r>
              <a:rPr lang="en-US" sz="2000" dirty="0"/>
              <a:t>Essential Amazon ECS features include the ability to: </a:t>
            </a:r>
          </a:p>
          <a:p>
            <a:pPr marL="171450" indent="-171450">
              <a:buFont typeface="Arial" panose="020B0604020202020204" pitchFamily="34" charset="0"/>
              <a:buChar char="•"/>
            </a:pPr>
            <a:r>
              <a:rPr lang="en-US" sz="2000" b="1" dirty="0"/>
              <a:t>Launch</a:t>
            </a:r>
            <a:r>
              <a:rPr lang="en-US" sz="2000" dirty="0"/>
              <a:t> up to tens of thousands of Docker containers in seconds</a:t>
            </a:r>
          </a:p>
          <a:p>
            <a:pPr marL="171450" indent="-171450">
              <a:buFont typeface="Arial" panose="020B0604020202020204" pitchFamily="34" charset="0"/>
              <a:buChar char="•"/>
            </a:pPr>
            <a:r>
              <a:rPr lang="en-US" sz="2000" b="1" dirty="0"/>
              <a:t>Monitor</a:t>
            </a:r>
            <a:r>
              <a:rPr lang="en-US" sz="2000" dirty="0"/>
              <a:t> container deployment</a:t>
            </a:r>
          </a:p>
          <a:p>
            <a:pPr marL="171450" indent="-171450">
              <a:buFont typeface="Arial" panose="020B0604020202020204" pitchFamily="34" charset="0"/>
              <a:buChar char="•"/>
            </a:pPr>
            <a:r>
              <a:rPr lang="en-US" sz="2000" b="1" dirty="0"/>
              <a:t>Manage</a:t>
            </a:r>
            <a:r>
              <a:rPr lang="en-US" sz="2000" dirty="0"/>
              <a:t> the state of the cluster that runs the containers</a:t>
            </a:r>
          </a:p>
          <a:p>
            <a:pPr marL="171450" indent="-171450">
              <a:buFont typeface="Arial" panose="020B0604020202020204" pitchFamily="34" charset="0"/>
              <a:buChar char="•"/>
            </a:pPr>
            <a:endParaRPr lang="en-US" sz="2000" b="1" dirty="0" smtClean="0"/>
          </a:p>
          <a:p>
            <a:pPr marL="171450" indent="-171450">
              <a:buFont typeface="Arial" panose="020B0604020202020204" pitchFamily="34" charset="0"/>
              <a:buChar char="•"/>
            </a:pPr>
            <a:r>
              <a:rPr lang="en-US" sz="2000" b="1" dirty="0" smtClean="0"/>
              <a:t>Schedule </a:t>
            </a:r>
            <a:r>
              <a:rPr lang="en-US" sz="2000" dirty="0"/>
              <a:t>containers by using a built-in scheduler or a third-party scheduler (for example, Apache </a:t>
            </a:r>
            <a:r>
              <a:rPr lang="en-US" sz="2000" dirty="0" err="1"/>
              <a:t>Mesos</a:t>
            </a:r>
            <a:r>
              <a:rPr lang="en-US" sz="2000" dirty="0"/>
              <a:t> or </a:t>
            </a:r>
            <a:r>
              <a:rPr lang="en-US" sz="2000" dirty="0" err="1"/>
              <a:t>Blox</a:t>
            </a:r>
            <a:r>
              <a:rPr lang="en-US" sz="2000" dirty="0"/>
              <a:t>)</a:t>
            </a:r>
          </a:p>
          <a:p>
            <a:endParaRPr lang="en-US" sz="2000" dirty="0"/>
          </a:p>
          <a:p>
            <a:r>
              <a:rPr lang="en-US" sz="2000" dirty="0"/>
              <a:t>Amazon ECS clusters can also use Spot Instances and Reserved Instances. </a:t>
            </a:r>
          </a:p>
          <a:p>
            <a:endParaRPr lang="en-US" sz="2000" dirty="0"/>
          </a:p>
        </p:txBody>
      </p:sp>
      <p:sp>
        <p:nvSpPr>
          <p:cNvPr id="6" name="TextBox 5">
            <a:extLst>
              <a:ext uri="{FF2B5EF4-FFF2-40B4-BE49-F238E27FC236}">
                <a16:creationId xmlns="" xmlns:a16="http://schemas.microsoft.com/office/drawing/2014/main" id="{8B1771C9-595D-544D-B023-B8B47FD77A86}"/>
              </a:ext>
              <a:ext uri="{C183D7F6-B498-43B3-948B-1728B52AA6E4}">
                <adec:decorative xmlns="" xmlns:adec="http://schemas.microsoft.com/office/drawing/2017/decorative" val="1"/>
              </a:ext>
            </a:extLst>
          </p:cNvPr>
          <p:cNvSpPr txBox="1"/>
          <p:nvPr/>
        </p:nvSpPr>
        <p:spPr>
          <a:xfrm>
            <a:off x="9570212" y="2625455"/>
            <a:ext cx="2301904" cy="584775"/>
          </a:xfrm>
          <a:prstGeom prst="rect">
            <a:avLst/>
          </a:prstGeom>
          <a:noFill/>
        </p:spPr>
        <p:txBody>
          <a:bodyPr wrap="square" rtlCol="0">
            <a:spAutoFit/>
          </a:bodyPr>
          <a:lstStyle/>
          <a:p>
            <a:pPr algn="ctr"/>
            <a:r>
              <a:rPr lang="en-US" sz="1600" b="1" dirty="0"/>
              <a:t>Amazon Elastic Container Service</a:t>
            </a:r>
          </a:p>
        </p:txBody>
      </p:sp>
      <p:pic>
        <p:nvPicPr>
          <p:cNvPr id="7" name="Graphic 6">
            <a:extLst>
              <a:ext uri="{FF2B5EF4-FFF2-40B4-BE49-F238E27FC236}">
                <a16:creationId xmlns="" xmlns:a16="http://schemas.microsoft.com/office/drawing/2014/main" id="{7A08C55A-9ABF-5541-B1FB-ACBF4301506B}"/>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72524" y="1503597"/>
            <a:ext cx="1097280" cy="1097280"/>
          </a:xfrm>
          <a:prstGeom prst="rect">
            <a:avLst/>
          </a:prstGeom>
        </p:spPr>
      </p:pic>
    </p:spTree>
    <p:custDataLst>
      <p:tags r:id="rId1"/>
    </p:custDataLst>
    <p:extLst>
      <p:ext uri="{BB962C8B-B14F-4D97-AF65-F5344CB8AC3E}">
        <p14:creationId xmlns:p14="http://schemas.microsoft.com/office/powerpoint/2010/main" val="2468788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FD63B605-10F6-C846-B83C-A8B6EF802164}"/>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27</a:t>
            </a:fld>
            <a:endParaRPr lang="en-US" dirty="0"/>
          </a:p>
        </p:txBody>
      </p:sp>
      <p:sp>
        <p:nvSpPr>
          <p:cNvPr id="2" name="Title 1">
            <a:extLst>
              <a:ext uri="{FF2B5EF4-FFF2-40B4-BE49-F238E27FC236}">
                <a16:creationId xmlns="" xmlns:a16="http://schemas.microsoft.com/office/drawing/2014/main" id="{BD7B06A7-05F6-AB41-9112-FABB41DF87E7}"/>
              </a:ext>
            </a:extLst>
          </p:cNvPr>
          <p:cNvSpPr>
            <a:spLocks noGrp="1"/>
          </p:cNvSpPr>
          <p:nvPr>
            <p:ph type="title"/>
          </p:nvPr>
        </p:nvSpPr>
        <p:spPr/>
        <p:txBody>
          <a:bodyPr/>
          <a:lstStyle/>
          <a:p>
            <a:r>
              <a:rPr lang="en-US" dirty="0"/>
              <a:t>Amazon ECS orchestrates containers</a:t>
            </a:r>
          </a:p>
        </p:txBody>
      </p:sp>
      <p:grpSp>
        <p:nvGrpSpPr>
          <p:cNvPr id="4" name="Group 3" descr="Graphic shows container A and container B on the left. In the center the Amazon ECS takes request for how many of each container to deploy, and then deploys them appropriately where room exists on the ECS cluster on the right which containers two instances that can each handle up to four containers.">
            <a:extLst>
              <a:ext uri="{FF2B5EF4-FFF2-40B4-BE49-F238E27FC236}">
                <a16:creationId xmlns="" xmlns:a16="http://schemas.microsoft.com/office/drawing/2014/main" id="{C266FFF8-FEE6-9EED-E072-07A0FD7A3E4D}"/>
              </a:ext>
            </a:extLst>
          </p:cNvPr>
          <p:cNvGrpSpPr/>
          <p:nvPr/>
        </p:nvGrpSpPr>
        <p:grpSpPr>
          <a:xfrm>
            <a:off x="0" y="1328739"/>
            <a:ext cx="11618282" cy="5347855"/>
            <a:chOff x="0" y="1328739"/>
            <a:chExt cx="11618282" cy="5347855"/>
          </a:xfrm>
        </p:grpSpPr>
        <p:sp>
          <p:nvSpPr>
            <p:cNvPr id="8" name="TextBox 7">
              <a:extLst>
                <a:ext uri="{FF2B5EF4-FFF2-40B4-BE49-F238E27FC236}">
                  <a16:creationId xmlns="" xmlns:a16="http://schemas.microsoft.com/office/drawing/2014/main" id="{9BF28E1E-22E3-204F-BF55-71237348C61B}"/>
                </a:ext>
              </a:extLst>
            </p:cNvPr>
            <p:cNvSpPr txBox="1"/>
            <p:nvPr/>
          </p:nvSpPr>
          <p:spPr>
            <a:xfrm>
              <a:off x="3364610" y="4828757"/>
              <a:ext cx="3328550" cy="645690"/>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
          <p:nvSpPr>
            <p:cNvPr id="11" name="Rectangle 10">
              <a:extLst>
                <a:ext uri="{FF2B5EF4-FFF2-40B4-BE49-F238E27FC236}">
                  <a16:creationId xmlns="" xmlns:a16="http://schemas.microsoft.com/office/drawing/2014/main" id="{C4167B08-4425-754D-BAA2-ED7AB2C34F4E}"/>
                </a:ext>
              </a:extLst>
            </p:cNvPr>
            <p:cNvSpPr/>
            <p:nvPr/>
          </p:nvSpPr>
          <p:spPr>
            <a:xfrm>
              <a:off x="489657" y="3490462"/>
              <a:ext cx="1714901" cy="369332"/>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35" name="Straight Arrow Connector 34">
              <a:extLst>
                <a:ext uri="{FF2B5EF4-FFF2-40B4-BE49-F238E27FC236}">
                  <a16:creationId xmlns="" xmlns:a16="http://schemas.microsoft.com/office/drawing/2014/main" id="{2DC1AEA7-6B4C-3745-82DB-3B12470CBBBC}"/>
                </a:ext>
              </a:extLst>
            </p:cNvPr>
            <p:cNvCxnSpPr>
              <a:cxnSpLocks/>
            </p:cNvCxnSpPr>
            <p:nvPr/>
          </p:nvCxnSpPr>
          <p:spPr>
            <a:xfrm>
              <a:off x="2933613" y="3649908"/>
              <a:ext cx="1457761" cy="36968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 xmlns:a16="http://schemas.microsoft.com/office/drawing/2014/main" id="{0C09A488-7245-DE47-9BDD-E756A2FF4EA4}"/>
                </a:ext>
              </a:extLst>
            </p:cNvPr>
            <p:cNvSpPr/>
            <p:nvPr/>
          </p:nvSpPr>
          <p:spPr>
            <a:xfrm>
              <a:off x="0" y="4478836"/>
              <a:ext cx="2707884" cy="369332"/>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8" name="Straight Arrow Connector 37">
              <a:extLst>
                <a:ext uri="{FF2B5EF4-FFF2-40B4-BE49-F238E27FC236}">
                  <a16:creationId xmlns="" xmlns:a16="http://schemas.microsoft.com/office/drawing/2014/main" id="{2BA486A5-2F10-C546-8CC9-033FF265F3ED}"/>
                </a:ext>
              </a:extLst>
            </p:cNvPr>
            <p:cNvCxnSpPr>
              <a:cxnSpLocks/>
            </p:cNvCxnSpPr>
            <p:nvPr/>
          </p:nvCxnSpPr>
          <p:spPr>
            <a:xfrm flipV="1">
              <a:off x="2930268" y="4304261"/>
              <a:ext cx="1461106" cy="35924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 xmlns:a16="http://schemas.microsoft.com/office/drawing/2014/main" id="{2EDA8039-F4CF-D542-8892-024711F5B5CB}"/>
                </a:ext>
              </a:extLst>
            </p:cNvPr>
            <p:cNvSpPr txBox="1"/>
            <p:nvPr/>
          </p:nvSpPr>
          <p:spPr>
            <a:xfrm>
              <a:off x="3471411" y="2006524"/>
              <a:ext cx="306404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Requests to run containers</a:t>
              </a:r>
            </a:p>
          </p:txBody>
        </p:sp>
        <p:grpSp>
          <p:nvGrpSpPr>
            <p:cNvPr id="56" name="Group 55">
              <a:extLst>
                <a:ext uri="{FF2B5EF4-FFF2-40B4-BE49-F238E27FC236}">
                  <a16:creationId xmlns="" xmlns:a16="http://schemas.microsoft.com/office/drawing/2014/main" id="{A4DC4C22-7556-D246-9EB9-A65D383ABFAE}"/>
                </a:ext>
              </a:extLst>
            </p:cNvPr>
            <p:cNvGrpSpPr/>
            <p:nvPr/>
          </p:nvGrpSpPr>
          <p:grpSpPr>
            <a:xfrm>
              <a:off x="3358658" y="2457320"/>
              <a:ext cx="2212916" cy="374927"/>
              <a:chOff x="2964928" y="2235113"/>
              <a:chExt cx="2212916" cy="374927"/>
            </a:xfrm>
          </p:grpSpPr>
          <p:sp>
            <p:nvSpPr>
              <p:cNvPr id="51" name="TextBox 50">
                <a:extLst>
                  <a:ext uri="{FF2B5EF4-FFF2-40B4-BE49-F238E27FC236}">
                    <a16:creationId xmlns="" xmlns:a16="http://schemas.microsoft.com/office/drawing/2014/main" id="{2A07424A-0638-CD43-A0D6-557838A5EA99}"/>
                  </a:ext>
                </a:extLst>
              </p:cNvPr>
              <p:cNvSpPr txBox="1"/>
              <p:nvPr/>
            </p:nvSpPr>
            <p:spPr>
              <a:xfrm>
                <a:off x="2964928" y="2235113"/>
                <a:ext cx="766944" cy="369012"/>
              </a:xfrm>
              <a:prstGeom prst="rect">
                <a:avLst/>
              </a:prstGeom>
              <a:noFill/>
            </p:spPr>
            <p:txBody>
              <a:bodyPr wrap="square" rtlCol="0">
                <a:spAutoFit/>
              </a:bodyPr>
              <a:lstStyle/>
              <a:p>
                <a:pPr algn="r"/>
                <a:r>
                  <a:rPr lang="en-US" dirty="0">
                    <a:latin typeface="Amazon Ember" panose="020B0603020204020204" pitchFamily="34" charset="0"/>
                    <a:ea typeface="Amazon Ember" panose="020B0603020204020204" pitchFamily="34" charset="0"/>
                    <a:cs typeface="Amazon Ember" panose="020B0603020204020204" pitchFamily="34" charset="0"/>
                  </a:rPr>
                  <a:t>x3</a:t>
                </a:r>
              </a:p>
            </p:txBody>
          </p:sp>
          <p:sp>
            <p:nvSpPr>
              <p:cNvPr id="52" name="TextBox 51">
                <a:extLst>
                  <a:ext uri="{FF2B5EF4-FFF2-40B4-BE49-F238E27FC236}">
                    <a16:creationId xmlns="" xmlns:a16="http://schemas.microsoft.com/office/drawing/2014/main" id="{9E4EF8B3-BC25-104B-BBCB-B15EDBF06DE1}"/>
                  </a:ext>
                </a:extLst>
              </p:cNvPr>
              <p:cNvSpPr txBox="1"/>
              <p:nvPr/>
            </p:nvSpPr>
            <p:spPr>
              <a:xfrm>
                <a:off x="4410900" y="2241028"/>
                <a:ext cx="766944" cy="369012"/>
              </a:xfrm>
              <a:prstGeom prst="rect">
                <a:avLst/>
              </a:prstGeom>
              <a:noFill/>
            </p:spPr>
            <p:txBody>
              <a:bodyPr wrap="square" rtlCol="0">
                <a:spAutoFit/>
              </a:bodyPr>
              <a:lstStyle/>
              <a:p>
                <a:pPr algn="r"/>
                <a:r>
                  <a:rPr lang="en-US" dirty="0">
                    <a:latin typeface="Amazon Ember" panose="020B0603020204020204" pitchFamily="34" charset="0"/>
                    <a:ea typeface="Amazon Ember" panose="020B0603020204020204" pitchFamily="34" charset="0"/>
                    <a:cs typeface="Amazon Ember" panose="020B0603020204020204" pitchFamily="34" charset="0"/>
                  </a:rPr>
                  <a:t>x2</a:t>
                </a:r>
              </a:p>
            </p:txBody>
          </p:sp>
        </p:grpSp>
        <p:cxnSp>
          <p:nvCxnSpPr>
            <p:cNvPr id="54" name="Straight Arrow Connector 53">
              <a:extLst>
                <a:ext uri="{FF2B5EF4-FFF2-40B4-BE49-F238E27FC236}">
                  <a16:creationId xmlns="" xmlns:a16="http://schemas.microsoft.com/office/drawing/2014/main" id="{D4A455A7-2D69-314B-94CE-EB350FD62D39}"/>
                </a:ext>
              </a:extLst>
            </p:cNvPr>
            <p:cNvCxnSpPr/>
            <p:nvPr/>
          </p:nvCxnSpPr>
          <p:spPr>
            <a:xfrm>
              <a:off x="5022627" y="2928553"/>
              <a:ext cx="0" cy="362086"/>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 xmlns:a16="http://schemas.microsoft.com/office/drawing/2014/main" id="{3D715926-412D-894E-BEE1-2248AE9ED6E2}"/>
                </a:ext>
              </a:extLst>
            </p:cNvPr>
            <p:cNvSpPr/>
            <p:nvPr/>
          </p:nvSpPr>
          <p:spPr>
            <a:xfrm>
              <a:off x="3213307" y="1908891"/>
              <a:ext cx="3580251" cy="1019662"/>
            </a:xfrm>
            <a:prstGeom prst="rect">
              <a:avLst/>
            </a:prstGeom>
            <a:noFill/>
            <a:ln w="254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 xmlns:a16="http://schemas.microsoft.com/office/drawing/2014/main" id="{A0EE41E8-7271-F441-B085-B0F2EB26A542}"/>
                </a:ext>
              </a:extLst>
            </p:cNvPr>
            <p:cNvCxnSpPr>
              <a:cxnSpLocks/>
            </p:cNvCxnSpPr>
            <p:nvPr/>
          </p:nvCxnSpPr>
          <p:spPr>
            <a:xfrm flipV="1">
              <a:off x="5586399" y="2846816"/>
              <a:ext cx="3072578" cy="98389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 xmlns:a16="http://schemas.microsoft.com/office/drawing/2014/main" id="{20C650A9-FAD5-E045-88E3-F23E27C8B5A1}"/>
                </a:ext>
              </a:extLst>
            </p:cNvPr>
            <p:cNvCxnSpPr>
              <a:cxnSpLocks/>
            </p:cNvCxnSpPr>
            <p:nvPr/>
          </p:nvCxnSpPr>
          <p:spPr>
            <a:xfrm>
              <a:off x="5568153" y="4270807"/>
              <a:ext cx="3036360" cy="81524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 xmlns:a16="http://schemas.microsoft.com/office/drawing/2014/main" id="{737D7DFD-AC62-1143-94A2-0C34123576A6}"/>
                </a:ext>
              </a:extLst>
            </p:cNvPr>
            <p:cNvSpPr/>
            <p:nvPr/>
          </p:nvSpPr>
          <p:spPr>
            <a:xfrm>
              <a:off x="8870631" y="1974574"/>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 xmlns:a16="http://schemas.microsoft.com/office/drawing/2014/main" id="{48195173-95B7-424E-AC3F-75CE5A5A3E14}"/>
                </a:ext>
              </a:extLst>
            </p:cNvPr>
            <p:cNvSpPr txBox="1"/>
            <p:nvPr/>
          </p:nvSpPr>
          <p:spPr>
            <a:xfrm>
              <a:off x="9406787" y="1623137"/>
              <a:ext cx="167848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cxnSp>
          <p:nvCxnSpPr>
            <p:cNvPr id="70" name="Straight Connector 69">
              <a:extLst>
                <a:ext uri="{FF2B5EF4-FFF2-40B4-BE49-F238E27FC236}">
                  <a16:creationId xmlns="" xmlns:a16="http://schemas.microsoft.com/office/drawing/2014/main" id="{2EB274C0-2361-7A47-B8FC-5FDC6B4676B9}"/>
                </a:ext>
              </a:extLst>
            </p:cNvPr>
            <p:cNvCxnSpPr/>
            <p:nvPr/>
          </p:nvCxnSpPr>
          <p:spPr>
            <a:xfrm>
              <a:off x="10031402" y="2101327"/>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 xmlns:a16="http://schemas.microsoft.com/office/drawing/2014/main" id="{AC4A9633-D3FB-6241-8DE5-CE1804A4A223}"/>
                </a:ext>
              </a:extLst>
            </p:cNvPr>
            <p:cNvCxnSpPr>
              <a:cxnSpLocks/>
            </p:cNvCxnSpPr>
            <p:nvPr/>
          </p:nvCxnSpPr>
          <p:spPr>
            <a:xfrm flipH="1">
              <a:off x="9192162" y="2789817"/>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 xmlns:a16="http://schemas.microsoft.com/office/drawing/2014/main" id="{E2100854-BC52-354F-BAF1-CAAED7A8B77C}"/>
                </a:ext>
              </a:extLst>
            </p:cNvPr>
            <p:cNvSpPr/>
            <p:nvPr/>
          </p:nvSpPr>
          <p:spPr>
            <a:xfrm>
              <a:off x="8870631" y="4270807"/>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 xmlns:a16="http://schemas.microsoft.com/office/drawing/2014/main" id="{924C808A-D77A-D940-9EC0-5CE9AFFDF061}"/>
                </a:ext>
              </a:extLst>
            </p:cNvPr>
            <p:cNvSpPr txBox="1"/>
            <p:nvPr/>
          </p:nvSpPr>
          <p:spPr>
            <a:xfrm>
              <a:off x="9276475" y="3895811"/>
              <a:ext cx="167848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cxnSp>
          <p:nvCxnSpPr>
            <p:cNvPr id="92" name="Straight Connector 91">
              <a:extLst>
                <a:ext uri="{FF2B5EF4-FFF2-40B4-BE49-F238E27FC236}">
                  <a16:creationId xmlns="" xmlns:a16="http://schemas.microsoft.com/office/drawing/2014/main" id="{6868A445-4C28-BC4B-BB08-0A3A5261F97C}"/>
                </a:ext>
              </a:extLst>
            </p:cNvPr>
            <p:cNvCxnSpPr/>
            <p:nvPr/>
          </p:nvCxnSpPr>
          <p:spPr>
            <a:xfrm>
              <a:off x="10031402" y="4397560"/>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6DEEEFDA-5F89-A145-9694-498DE296B38B}"/>
                </a:ext>
              </a:extLst>
            </p:cNvPr>
            <p:cNvCxnSpPr>
              <a:cxnSpLocks/>
            </p:cNvCxnSpPr>
            <p:nvPr/>
          </p:nvCxnSpPr>
          <p:spPr>
            <a:xfrm flipH="1">
              <a:off x="9192162" y="5086050"/>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 xmlns:a16="http://schemas.microsoft.com/office/drawing/2014/main" id="{6360C585-7915-A14A-83EF-7F2FBA5F8202}"/>
                </a:ext>
              </a:extLst>
            </p:cNvPr>
            <p:cNvSpPr/>
            <p:nvPr/>
          </p:nvSpPr>
          <p:spPr>
            <a:xfrm>
              <a:off x="8289731" y="1328739"/>
              <a:ext cx="3328551" cy="485340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Helvetica Neue"/>
                <a:cs typeface="Helvetica Neue"/>
              </a:endParaRPr>
            </a:p>
          </p:txBody>
        </p:sp>
        <p:sp>
          <p:nvSpPr>
            <p:cNvPr id="103" name="TextBox 102">
              <a:extLst>
                <a:ext uri="{FF2B5EF4-FFF2-40B4-BE49-F238E27FC236}">
                  <a16:creationId xmlns="" xmlns:a16="http://schemas.microsoft.com/office/drawing/2014/main" id="{05E67983-3CCA-A046-90EA-B7079A6B6D2E}"/>
                </a:ext>
              </a:extLst>
            </p:cNvPr>
            <p:cNvSpPr txBox="1"/>
            <p:nvPr/>
          </p:nvSpPr>
          <p:spPr>
            <a:xfrm>
              <a:off x="9187093" y="6276484"/>
              <a:ext cx="1642398" cy="400110"/>
            </a:xfrm>
            <a:prstGeom prst="rect">
              <a:avLst/>
            </a:prstGeom>
            <a:solidFill>
              <a:schemeClr val="bg1"/>
            </a:solidFill>
            <a:ln>
              <a:noFill/>
            </a:ln>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ECS cluster</a:t>
              </a:r>
            </a:p>
          </p:txBody>
        </p:sp>
        <p:pic>
          <p:nvPicPr>
            <p:cNvPr id="45" name="Graphic 44">
              <a:extLst>
                <a:ext uri="{FF2B5EF4-FFF2-40B4-BE49-F238E27FC236}">
                  <a16:creationId xmlns="" xmlns:a16="http://schemas.microsoft.com/office/drawing/2014/main" id="{9268D860-F743-0C4B-B983-748C5587EED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013158" y="1471662"/>
              <a:ext cx="469900" cy="469900"/>
            </a:xfrm>
            <a:prstGeom prst="rect">
              <a:avLst/>
            </a:prstGeom>
          </p:spPr>
        </p:pic>
        <p:pic>
          <p:nvPicPr>
            <p:cNvPr id="47" name="Graphic 46">
              <a:extLst>
                <a:ext uri="{FF2B5EF4-FFF2-40B4-BE49-F238E27FC236}">
                  <a16:creationId xmlns="" xmlns:a16="http://schemas.microsoft.com/office/drawing/2014/main" id="{84793C01-DFE5-EF4C-9BBE-4ED24E6AD69E}"/>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114671" y="3329868"/>
              <a:ext cx="640080" cy="640080"/>
            </a:xfrm>
            <a:prstGeom prst="rect">
              <a:avLst/>
            </a:prstGeom>
          </p:spPr>
        </p:pic>
        <p:pic>
          <p:nvPicPr>
            <p:cNvPr id="53" name="Graphic 52">
              <a:extLst>
                <a:ext uri="{FF2B5EF4-FFF2-40B4-BE49-F238E27FC236}">
                  <a16:creationId xmlns="" xmlns:a16="http://schemas.microsoft.com/office/drawing/2014/main" id="{4CEE35A3-86CF-094B-8603-370976634866}"/>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128752" y="4343462"/>
              <a:ext cx="640080" cy="640080"/>
            </a:xfrm>
            <a:prstGeom prst="rect">
              <a:avLst/>
            </a:prstGeom>
          </p:spPr>
        </p:pic>
        <p:pic>
          <p:nvPicPr>
            <p:cNvPr id="57" name="Graphic 56">
              <a:extLst>
                <a:ext uri="{FF2B5EF4-FFF2-40B4-BE49-F238E27FC236}">
                  <a16:creationId xmlns="" xmlns:a16="http://schemas.microsoft.com/office/drawing/2014/main" id="{D24D1CF0-7A0C-3843-AC52-82BE1C63B382}"/>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090139" y="2316043"/>
              <a:ext cx="640080" cy="640080"/>
            </a:xfrm>
            <a:prstGeom prst="rect">
              <a:avLst/>
            </a:prstGeom>
          </p:spPr>
        </p:pic>
        <p:pic>
          <p:nvPicPr>
            <p:cNvPr id="59" name="Graphic 58">
              <a:extLst>
                <a:ext uri="{FF2B5EF4-FFF2-40B4-BE49-F238E27FC236}">
                  <a16:creationId xmlns="" xmlns:a16="http://schemas.microsoft.com/office/drawing/2014/main" id="{F31C02BD-3BB2-514B-B9D0-071B360D7BCD}"/>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252873" y="2167758"/>
              <a:ext cx="640080" cy="640080"/>
            </a:xfrm>
            <a:prstGeom prst="rect">
              <a:avLst/>
            </a:prstGeom>
          </p:spPr>
        </p:pic>
        <p:pic>
          <p:nvPicPr>
            <p:cNvPr id="61" name="Graphic 60">
              <a:extLst>
                <a:ext uri="{FF2B5EF4-FFF2-40B4-BE49-F238E27FC236}">
                  <a16:creationId xmlns="" xmlns:a16="http://schemas.microsoft.com/office/drawing/2014/main" id="{91C0B0E8-0880-C94A-820B-F1C357C39030}"/>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192325" y="2167461"/>
              <a:ext cx="640080" cy="640080"/>
            </a:xfrm>
            <a:prstGeom prst="rect">
              <a:avLst/>
            </a:prstGeom>
          </p:spPr>
        </p:pic>
        <p:pic>
          <p:nvPicPr>
            <p:cNvPr id="62" name="Graphic 61">
              <a:extLst>
                <a:ext uri="{FF2B5EF4-FFF2-40B4-BE49-F238E27FC236}">
                  <a16:creationId xmlns="" xmlns:a16="http://schemas.microsoft.com/office/drawing/2014/main" id="{E28C5C77-B60E-EE41-BCC7-1206B1B4C0C8}"/>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202642" y="5163423"/>
              <a:ext cx="640080" cy="640080"/>
            </a:xfrm>
            <a:prstGeom prst="rect">
              <a:avLst/>
            </a:prstGeom>
          </p:spPr>
        </p:pic>
        <p:pic>
          <p:nvPicPr>
            <p:cNvPr id="64" name="Graphic 63">
              <a:extLst>
                <a:ext uri="{FF2B5EF4-FFF2-40B4-BE49-F238E27FC236}">
                  <a16:creationId xmlns="" xmlns:a16="http://schemas.microsoft.com/office/drawing/2014/main" id="{FF1A7FB2-34D1-EB47-88F3-47B1759306CD}"/>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536886" y="2294581"/>
              <a:ext cx="640080" cy="640080"/>
            </a:xfrm>
            <a:prstGeom prst="rect">
              <a:avLst/>
            </a:prstGeom>
          </p:spPr>
        </p:pic>
        <p:pic>
          <p:nvPicPr>
            <p:cNvPr id="66" name="Graphic 65">
              <a:extLst>
                <a:ext uri="{FF2B5EF4-FFF2-40B4-BE49-F238E27FC236}">
                  <a16:creationId xmlns="" xmlns:a16="http://schemas.microsoft.com/office/drawing/2014/main" id="{252C3B15-10E7-2B47-810D-7A5C30612E82}"/>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242682" y="5163423"/>
              <a:ext cx="640080" cy="640080"/>
            </a:xfrm>
            <a:prstGeom prst="rect">
              <a:avLst/>
            </a:prstGeom>
          </p:spPr>
        </p:pic>
        <p:pic>
          <p:nvPicPr>
            <p:cNvPr id="68" name="Graphic 67">
              <a:extLst>
                <a:ext uri="{FF2B5EF4-FFF2-40B4-BE49-F238E27FC236}">
                  <a16:creationId xmlns="" xmlns:a16="http://schemas.microsoft.com/office/drawing/2014/main" id="{93075AFE-E630-E347-8EA7-DAC44D5D1EDB}"/>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243598" y="2867190"/>
              <a:ext cx="640080" cy="640080"/>
            </a:xfrm>
            <a:prstGeom prst="rect">
              <a:avLst/>
            </a:prstGeom>
          </p:spPr>
        </p:pic>
        <p:pic>
          <p:nvPicPr>
            <p:cNvPr id="69" name="Graphic 68">
              <a:extLst>
                <a:ext uri="{FF2B5EF4-FFF2-40B4-BE49-F238E27FC236}">
                  <a16:creationId xmlns="" xmlns:a16="http://schemas.microsoft.com/office/drawing/2014/main" id="{C42FB981-1985-3D45-980D-16F552A0C24D}"/>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956579" y="3790931"/>
              <a:ext cx="469900" cy="469900"/>
            </a:xfrm>
            <a:prstGeom prst="rect">
              <a:avLst/>
            </a:prstGeom>
          </p:spPr>
        </p:pic>
        <p:pic>
          <p:nvPicPr>
            <p:cNvPr id="72" name="Graphic 71">
              <a:extLst>
                <a:ext uri="{FF2B5EF4-FFF2-40B4-BE49-F238E27FC236}">
                  <a16:creationId xmlns="" xmlns:a16="http://schemas.microsoft.com/office/drawing/2014/main" id="{9F51CA00-CECF-2C42-987D-E96D29EB018A}"/>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532470" y="3661244"/>
              <a:ext cx="894587" cy="894587"/>
            </a:xfrm>
            <a:prstGeom prst="rect">
              <a:avLst/>
            </a:prstGeom>
          </p:spPr>
        </p:pic>
      </p:grpSp>
    </p:spTree>
    <p:custDataLst>
      <p:tags r:id="rId1"/>
    </p:custDataLst>
    <p:extLst>
      <p:ext uri="{BB962C8B-B14F-4D97-AF65-F5344CB8AC3E}">
        <p14:creationId xmlns:p14="http://schemas.microsoft.com/office/powerpoint/2010/main" val="79983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802F8B6-37D9-724C-BC4E-E885A142BA1F}"/>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28</a:t>
            </a:fld>
            <a:endParaRPr lang="en-US" dirty="0"/>
          </a:p>
        </p:txBody>
      </p:sp>
      <p:sp>
        <p:nvSpPr>
          <p:cNvPr id="2" name="Title 1">
            <a:extLst>
              <a:ext uri="{FF2B5EF4-FFF2-40B4-BE49-F238E27FC236}">
                <a16:creationId xmlns="" xmlns:a16="http://schemas.microsoft.com/office/drawing/2014/main" id="{BDA06149-4E31-D247-AD3C-17157871ACCB}"/>
              </a:ext>
            </a:extLst>
          </p:cNvPr>
          <p:cNvSpPr>
            <a:spLocks noGrp="1"/>
          </p:cNvSpPr>
          <p:nvPr>
            <p:ph type="title"/>
          </p:nvPr>
        </p:nvSpPr>
        <p:spPr/>
        <p:txBody>
          <a:bodyPr/>
          <a:lstStyle/>
          <a:p>
            <a:r>
              <a:rPr lang="en-US" dirty="0"/>
              <a:t>Amazon ECS cluster options</a:t>
            </a:r>
          </a:p>
        </p:txBody>
      </p:sp>
      <p:sp>
        <p:nvSpPr>
          <p:cNvPr id="3" name="Content Placeholder 2">
            <a:extLst>
              <a:ext uri="{FF2B5EF4-FFF2-40B4-BE49-F238E27FC236}">
                <a16:creationId xmlns="" xmlns:a16="http://schemas.microsoft.com/office/drawing/2014/main" id="{D9023550-FC52-9D46-AB36-F5577EA8BCB9}"/>
              </a:ext>
            </a:extLst>
          </p:cNvPr>
          <p:cNvSpPr>
            <a:spLocks noGrp="1"/>
          </p:cNvSpPr>
          <p:nvPr>
            <p:ph sz="quarter" idx="21"/>
          </p:nvPr>
        </p:nvSpPr>
        <p:spPr/>
        <p:txBody>
          <a:bodyPr/>
          <a:lstStyle/>
          <a:p>
            <a:pPr algn="just"/>
            <a:r>
              <a:rPr lang="en-US" sz="2200" b="1" dirty="0">
                <a:latin typeface="Amazon Ember" panose="020B0603020204020204" pitchFamily="34" charset="0"/>
                <a:ea typeface="Amazon Ember" panose="020B0603020204020204" pitchFamily="34" charset="0"/>
                <a:cs typeface="Amazon Ember" panose="020B0603020204020204" pitchFamily="34" charset="0"/>
              </a:rPr>
              <a:t>Key question</a:t>
            </a:r>
            <a:r>
              <a:rPr lang="en-US" sz="2200" dirty="0">
                <a:latin typeface="Amazon Ember" panose="020B0603020204020204" pitchFamily="34" charset="0"/>
                <a:ea typeface="Amazon Ember" panose="020B0603020204020204" pitchFamily="34" charset="0"/>
                <a:cs typeface="Amazon Ember" panose="020B0603020204020204" pitchFamily="34" charset="0"/>
              </a:rPr>
              <a:t>: Do </a:t>
            </a:r>
            <a:r>
              <a:rPr lang="en-US" sz="2200" b="1" i="1" dirty="0">
                <a:latin typeface="Amazon Ember" panose="020B0603020204020204" pitchFamily="34" charset="0"/>
                <a:ea typeface="Amazon Ember" panose="020B0603020204020204" pitchFamily="34" charset="0"/>
                <a:cs typeface="Amazon Ember" panose="020B0603020204020204" pitchFamily="34" charset="0"/>
              </a:rPr>
              <a:t>you</a:t>
            </a:r>
            <a:r>
              <a:rPr lang="en-US" sz="2200" dirty="0">
                <a:latin typeface="Amazon Ember" panose="020B0603020204020204" pitchFamily="34" charset="0"/>
                <a:ea typeface="Amazon Ember" panose="020B0603020204020204" pitchFamily="34" charset="0"/>
                <a:cs typeface="Amazon Ember" panose="020B0603020204020204" pitchFamily="34" charset="0"/>
              </a:rPr>
              <a:t> want to manage the Amazon ECS cluster</a:t>
            </a:r>
            <a:r>
              <a:rPr lang="en-US" sz="22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n-US" sz="2200" dirty="0">
                <a:latin typeface="Amazon Ember" panose="020B0603020204020204" pitchFamily="34" charset="0"/>
                <a:ea typeface="Amazon Ember" panose="020B0603020204020204" pitchFamily="34" charset="0"/>
                <a:cs typeface="Amazon Ember" panose="020B0603020204020204" pitchFamily="34" charset="0"/>
              </a:rPr>
              <a:t>that runs the containers?</a:t>
            </a:r>
          </a:p>
          <a:p>
            <a:pPr marL="0" indent="0" algn="just">
              <a:buNone/>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a:p>
            <a:pPr lvl="1"/>
            <a:r>
              <a:rPr lang="en-US" sz="2000" dirty="0">
                <a:latin typeface="Amazon Ember" panose="020B0603020204020204" pitchFamily="34" charset="0"/>
                <a:ea typeface="Amazon Ember" panose="020B0603020204020204" pitchFamily="34" charset="0"/>
                <a:cs typeface="Amazon Ember" panose="020B0603020204020204" pitchFamily="34" charset="0"/>
              </a:rPr>
              <a:t>If </a:t>
            </a: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yes</a:t>
            </a:r>
            <a:r>
              <a:rPr lang="en-US" sz="2000" dirty="0">
                <a:latin typeface="Amazon Ember" panose="020B0603020204020204" pitchFamily="34" charset="0"/>
                <a:ea typeface="Amazon Ember" panose="020B0603020204020204" pitchFamily="34" charset="0"/>
                <a:cs typeface="Amazon Ember" panose="020B0603020204020204" pitchFamily="34" charset="0"/>
              </a:rPr>
              <a:t>, create an </a:t>
            </a: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ECS cluster backed by Amazon EC2 </a:t>
            </a:r>
            <a:r>
              <a:rPr lang="en-US" sz="2000" dirty="0">
                <a:latin typeface="Amazon Ember" panose="020B0603020204020204" pitchFamily="34" charset="0"/>
                <a:ea typeface="Amazon Ember" panose="020B0603020204020204" pitchFamily="34" charset="0"/>
                <a:cs typeface="Amazon Ember" panose="020B0603020204020204" pitchFamily="34" charset="0"/>
              </a:rPr>
              <a:t>(provides more granular control over infrastructure)</a:t>
            </a:r>
          </a:p>
          <a:p>
            <a:pPr lvl="1"/>
            <a:r>
              <a:rPr lang="en-US" sz="2000" dirty="0">
                <a:latin typeface="Amazon Ember" panose="020B0603020204020204" pitchFamily="34" charset="0"/>
                <a:ea typeface="Amazon Ember" panose="020B0603020204020204" pitchFamily="34" charset="0"/>
                <a:cs typeface="Amazon Ember" panose="020B0603020204020204" pitchFamily="34" charset="0"/>
              </a:rPr>
              <a:t>If </a:t>
            </a:r>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no</a:t>
            </a:r>
            <a:r>
              <a:rPr lang="en-US" sz="2000" dirty="0">
                <a:latin typeface="Amazon Ember" panose="020B0603020204020204" pitchFamily="34" charset="0"/>
                <a:ea typeface="Amazon Ember" panose="020B0603020204020204" pitchFamily="34" charset="0"/>
                <a:cs typeface="Amazon Ember" panose="020B0603020204020204" pitchFamily="34" charset="0"/>
              </a:rPr>
              <a:t>, create an </a:t>
            </a:r>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ECS cluster backed by AWS Fargate </a:t>
            </a:r>
            <a:r>
              <a:rPr lang="en-US" sz="2000" dirty="0">
                <a:latin typeface="Amazon Ember" panose="020B0603020204020204" pitchFamily="34" charset="0"/>
                <a:ea typeface="Amazon Ember" panose="020B0603020204020204" pitchFamily="34" charset="0"/>
                <a:cs typeface="Amazon Ember" panose="020B0603020204020204" pitchFamily="34" charset="0"/>
              </a:rPr>
              <a:t>(easier to maintain, focus on your applications)</a:t>
            </a:r>
          </a:p>
        </p:txBody>
      </p:sp>
      <p:grpSp>
        <p:nvGrpSpPr>
          <p:cNvPr id="43" name="Group 42" descr="Diagram shows three apps running in containers. If it is a Fargate-backed ECS cluster then you only need to manage the apps. If it is an EC2-backed ECS cluster, you also have to manage the VM guest OSs as well as the Docker engine."/>
          <p:cNvGrpSpPr/>
          <p:nvPr/>
        </p:nvGrpSpPr>
        <p:grpSpPr>
          <a:xfrm>
            <a:off x="357134" y="3336998"/>
            <a:ext cx="11477732" cy="2963079"/>
            <a:chOff x="419100" y="3239112"/>
            <a:chExt cx="11477732" cy="2963079"/>
          </a:xfrm>
        </p:grpSpPr>
        <p:sp>
          <p:nvSpPr>
            <p:cNvPr id="6" name="Rounded Rectangle 5">
              <a:extLst>
                <a:ext uri="{FF2B5EF4-FFF2-40B4-BE49-F238E27FC236}">
                  <a16:creationId xmlns="" xmlns:a16="http://schemas.microsoft.com/office/drawing/2014/main" id="{919BAAC4-1AC1-7F45-9680-6CAAB064511D}"/>
                </a:ext>
              </a:extLst>
            </p:cNvPr>
            <p:cNvSpPr/>
            <p:nvPr/>
          </p:nvSpPr>
          <p:spPr>
            <a:xfrm>
              <a:off x="2973059" y="5294842"/>
              <a:ext cx="5965793" cy="39731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 engines (one per OS in the cluster)</a:t>
              </a:r>
            </a:p>
          </p:txBody>
        </p:sp>
        <p:sp>
          <p:nvSpPr>
            <p:cNvPr id="7" name="Rounded Rectangle 6">
              <a:extLst>
                <a:ext uri="{FF2B5EF4-FFF2-40B4-BE49-F238E27FC236}">
                  <a16:creationId xmlns="" xmlns:a16="http://schemas.microsoft.com/office/drawing/2014/main" id="{7FB77F61-7F57-1041-85ED-B0F2F6886034}"/>
                </a:ext>
              </a:extLst>
            </p:cNvPr>
            <p:cNvSpPr/>
            <p:nvPr/>
          </p:nvSpPr>
          <p:spPr>
            <a:xfrm>
              <a:off x="3110805" y="472283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8" name="Rounded Rectangle 7">
              <a:extLst>
                <a:ext uri="{FF2B5EF4-FFF2-40B4-BE49-F238E27FC236}">
                  <a16:creationId xmlns="" xmlns:a16="http://schemas.microsoft.com/office/drawing/2014/main" id="{A891A383-A59B-D841-833D-7185EDD86293}"/>
                </a:ext>
              </a:extLst>
            </p:cNvPr>
            <p:cNvSpPr/>
            <p:nvPr/>
          </p:nvSpPr>
          <p:spPr>
            <a:xfrm>
              <a:off x="3110805" y="422007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1</a:t>
              </a:r>
            </a:p>
          </p:txBody>
        </p:sp>
        <p:sp>
          <p:nvSpPr>
            <p:cNvPr id="9" name="Rounded Rectangle 8">
              <a:extLst>
                <a:ext uri="{FF2B5EF4-FFF2-40B4-BE49-F238E27FC236}">
                  <a16:creationId xmlns="" xmlns:a16="http://schemas.microsoft.com/office/drawing/2014/main" id="{9C861A48-AD47-6544-AEC6-DC748C894991}"/>
                </a:ext>
              </a:extLst>
            </p:cNvPr>
            <p:cNvSpPr/>
            <p:nvPr/>
          </p:nvSpPr>
          <p:spPr>
            <a:xfrm>
              <a:off x="5156974"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0" name="Rounded Rectangle 9">
              <a:extLst>
                <a:ext uri="{FF2B5EF4-FFF2-40B4-BE49-F238E27FC236}">
                  <a16:creationId xmlns="" xmlns:a16="http://schemas.microsoft.com/office/drawing/2014/main" id="{E59892C6-18B1-8746-9B05-BE267665BF29}"/>
                </a:ext>
              </a:extLst>
            </p:cNvPr>
            <p:cNvSpPr/>
            <p:nvPr/>
          </p:nvSpPr>
          <p:spPr>
            <a:xfrm>
              <a:off x="5156974"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2</a:t>
              </a:r>
            </a:p>
          </p:txBody>
        </p:sp>
        <p:sp>
          <p:nvSpPr>
            <p:cNvPr id="11" name="Rounded Rectangle 10">
              <a:extLst>
                <a:ext uri="{FF2B5EF4-FFF2-40B4-BE49-F238E27FC236}">
                  <a16:creationId xmlns="" xmlns:a16="http://schemas.microsoft.com/office/drawing/2014/main" id="{0C1B1DC0-04A1-8F46-9E73-CA304499E088}"/>
                </a:ext>
              </a:extLst>
            </p:cNvPr>
            <p:cNvSpPr/>
            <p:nvPr/>
          </p:nvSpPr>
          <p:spPr>
            <a:xfrm>
              <a:off x="7258866"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2" name="Rounded Rectangle 11">
              <a:extLst>
                <a:ext uri="{FF2B5EF4-FFF2-40B4-BE49-F238E27FC236}">
                  <a16:creationId xmlns="" xmlns:a16="http://schemas.microsoft.com/office/drawing/2014/main" id="{6E7D7825-3C76-0948-BE8F-B433ABA2C7C6}"/>
                </a:ext>
              </a:extLst>
            </p:cNvPr>
            <p:cNvSpPr/>
            <p:nvPr/>
          </p:nvSpPr>
          <p:spPr>
            <a:xfrm>
              <a:off x="7258866"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3</a:t>
              </a:r>
            </a:p>
          </p:txBody>
        </p:sp>
        <p:sp>
          <p:nvSpPr>
            <p:cNvPr id="13" name="Rounded Rectangle 12">
              <a:extLst>
                <a:ext uri="{FF2B5EF4-FFF2-40B4-BE49-F238E27FC236}">
                  <a16:creationId xmlns="" xmlns:a16="http://schemas.microsoft.com/office/drawing/2014/main" id="{5254A079-543F-CB4B-958F-A1CB2D5CC06F}"/>
                </a:ext>
              </a:extLst>
            </p:cNvPr>
            <p:cNvSpPr/>
            <p:nvPr/>
          </p:nvSpPr>
          <p:spPr>
            <a:xfrm>
              <a:off x="2801729" y="3449214"/>
              <a:ext cx="6283940" cy="2752977"/>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 xmlns:a16="http://schemas.microsoft.com/office/drawing/2014/main" id="{712C5095-0793-AE4F-B8A0-44184F4CFA34}"/>
                </a:ext>
              </a:extLst>
            </p:cNvPr>
            <p:cNvSpPr txBox="1"/>
            <p:nvPr/>
          </p:nvSpPr>
          <p:spPr>
            <a:xfrm>
              <a:off x="5300436" y="3239112"/>
              <a:ext cx="1455964" cy="369332"/>
            </a:xfrm>
            <a:prstGeom prst="rect">
              <a:avLst/>
            </a:prstGeom>
            <a:solidFill>
              <a:schemeClr val="bg1"/>
            </a:solid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Rounded Rectangle 14">
              <a:extLst>
                <a:ext uri="{FF2B5EF4-FFF2-40B4-BE49-F238E27FC236}">
                  <a16:creationId xmlns="" xmlns:a16="http://schemas.microsoft.com/office/drawing/2014/main" id="{A70B4221-7485-DC45-BE48-A39837C79317}"/>
                </a:ext>
              </a:extLst>
            </p:cNvPr>
            <p:cNvSpPr/>
            <p:nvPr/>
          </p:nvSpPr>
          <p:spPr>
            <a:xfrm>
              <a:off x="2977646" y="5765766"/>
              <a:ext cx="5925003" cy="397315"/>
            </a:xfrm>
            <a:prstGeom prst="roundRect">
              <a:avLst>
                <a:gd name="adj" fmla="val 8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VM guest operating systems in the Amazon ECS cluster</a:t>
              </a:r>
            </a:p>
          </p:txBody>
        </p:sp>
        <p:sp>
          <p:nvSpPr>
            <p:cNvPr id="16" name="Rounded Rectangle 15">
              <a:extLst>
                <a:ext uri="{FF2B5EF4-FFF2-40B4-BE49-F238E27FC236}">
                  <a16:creationId xmlns="" xmlns:a16="http://schemas.microsoft.com/office/drawing/2014/main" id="{01885922-BA53-F14C-ABCF-CEC254A5A460}"/>
                </a:ext>
              </a:extLst>
            </p:cNvPr>
            <p:cNvSpPr/>
            <p:nvPr/>
          </p:nvSpPr>
          <p:spPr>
            <a:xfrm>
              <a:off x="2977646"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ounded Rectangle 16">
              <a:extLst>
                <a:ext uri="{FF2B5EF4-FFF2-40B4-BE49-F238E27FC236}">
                  <a16:creationId xmlns="" xmlns:a16="http://schemas.microsoft.com/office/drawing/2014/main" id="{5C90749E-0230-DA4E-AC06-C653726F7C33}"/>
                </a:ext>
              </a:extLst>
            </p:cNvPr>
            <p:cNvSpPr/>
            <p:nvPr/>
          </p:nvSpPr>
          <p:spPr>
            <a:xfrm>
              <a:off x="5038764"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ounded Rectangle 17">
              <a:extLst>
                <a:ext uri="{FF2B5EF4-FFF2-40B4-BE49-F238E27FC236}">
                  <a16:creationId xmlns="" xmlns:a16="http://schemas.microsoft.com/office/drawing/2014/main" id="{143DF2B6-CDD6-694A-829E-48820A9A08D9}"/>
                </a:ext>
              </a:extLst>
            </p:cNvPr>
            <p:cNvSpPr/>
            <p:nvPr/>
          </p:nvSpPr>
          <p:spPr>
            <a:xfrm>
              <a:off x="7133120"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 xmlns:a16="http://schemas.microsoft.com/office/drawing/2014/main" id="{4255D363-E8E6-C24D-80B5-E5371799B834}"/>
                </a:ext>
              </a:extLst>
            </p:cNvPr>
            <p:cNvSpPr txBox="1"/>
            <p:nvPr/>
          </p:nvSpPr>
          <p:spPr>
            <a:xfrm>
              <a:off x="2983380" y="3598673"/>
              <a:ext cx="1786650"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20" name="TextBox 19">
              <a:extLst>
                <a:ext uri="{FF2B5EF4-FFF2-40B4-BE49-F238E27FC236}">
                  <a16:creationId xmlns="" xmlns:a16="http://schemas.microsoft.com/office/drawing/2014/main" id="{B4BF32FC-DBCE-C24B-A17D-4E8884B87F88}"/>
                </a:ext>
              </a:extLst>
            </p:cNvPr>
            <p:cNvSpPr txBox="1"/>
            <p:nvPr/>
          </p:nvSpPr>
          <p:spPr>
            <a:xfrm>
              <a:off x="5038764" y="3598673"/>
              <a:ext cx="1825621"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2</a:t>
              </a:r>
            </a:p>
          </p:txBody>
        </p:sp>
        <p:sp>
          <p:nvSpPr>
            <p:cNvPr id="21" name="TextBox 20">
              <a:extLst>
                <a:ext uri="{FF2B5EF4-FFF2-40B4-BE49-F238E27FC236}">
                  <a16:creationId xmlns="" xmlns:a16="http://schemas.microsoft.com/office/drawing/2014/main" id="{F7D4B71D-1FF9-044D-A403-608675B08431}"/>
                </a:ext>
              </a:extLst>
            </p:cNvPr>
            <p:cNvSpPr txBox="1"/>
            <p:nvPr/>
          </p:nvSpPr>
          <p:spPr>
            <a:xfrm>
              <a:off x="7127266" y="3598673"/>
              <a:ext cx="1831476"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3</a:t>
              </a:r>
            </a:p>
          </p:txBody>
        </p:sp>
        <p:sp>
          <p:nvSpPr>
            <p:cNvPr id="22" name="Right Brace 21">
              <a:extLst>
                <a:ext uri="{FF2B5EF4-FFF2-40B4-BE49-F238E27FC236}">
                  <a16:creationId xmlns="" xmlns:a16="http://schemas.microsoft.com/office/drawing/2014/main" id="{E506BB6C-57B0-0549-B184-EA09F8B325BF}"/>
                </a:ext>
              </a:extLst>
            </p:cNvPr>
            <p:cNvSpPr/>
            <p:nvPr/>
          </p:nvSpPr>
          <p:spPr>
            <a:xfrm>
              <a:off x="9199372" y="5294841"/>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 xmlns:a16="http://schemas.microsoft.com/office/drawing/2014/main" id="{367B5ACC-AF7A-A94C-9E11-9B54332820E3}"/>
                </a:ext>
              </a:extLst>
            </p:cNvPr>
            <p:cNvSpPr txBox="1"/>
            <p:nvPr/>
          </p:nvSpPr>
          <p:spPr>
            <a:xfrm>
              <a:off x="9712960" y="5579238"/>
              <a:ext cx="1746712"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AWS</a:t>
              </a:r>
              <a:r>
                <a:rPr lang="en-US" sz="1600" dirty="0">
                  <a:latin typeface="Amazon Ember" panose="020B0603020204020204" pitchFamily="34" charset="0"/>
                  <a:ea typeface="Amazon Ember" panose="020B0603020204020204" pitchFamily="34" charset="0"/>
                  <a:cs typeface="Amazon Ember" panose="020B0603020204020204" pitchFamily="34" charset="0"/>
                </a:rPr>
                <a:t> manages</a:t>
              </a:r>
            </a:p>
          </p:txBody>
        </p:sp>
        <p:sp>
          <p:nvSpPr>
            <p:cNvPr id="24" name="Right Brace 23">
              <a:extLst>
                <a:ext uri="{FF2B5EF4-FFF2-40B4-BE49-F238E27FC236}">
                  <a16:creationId xmlns="" xmlns:a16="http://schemas.microsoft.com/office/drawing/2014/main" id="{D7585786-5E52-7F46-8EDD-190B6E270FD7}"/>
                </a:ext>
              </a:extLst>
            </p:cNvPr>
            <p:cNvSpPr/>
            <p:nvPr/>
          </p:nvSpPr>
          <p:spPr>
            <a:xfrm>
              <a:off x="9199372" y="4275468"/>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 xmlns:a16="http://schemas.microsoft.com/office/drawing/2014/main" id="{7701AB17-5699-E949-8CAE-63D7919F5CE9}"/>
                </a:ext>
              </a:extLst>
            </p:cNvPr>
            <p:cNvSpPr txBox="1"/>
            <p:nvPr/>
          </p:nvSpPr>
          <p:spPr>
            <a:xfrm>
              <a:off x="9712960" y="4559865"/>
              <a:ext cx="1508760" cy="338554"/>
            </a:xfrm>
            <a:prstGeom prst="rect">
              <a:avLst/>
            </a:prstGeom>
            <a:noFill/>
          </p:spPr>
          <p:txBody>
            <a:bodyPr wrap="square" rtlCol="0">
              <a:spAutoFit/>
            </a:bodyPr>
            <a:lstStyle/>
            <a:p>
              <a:r>
                <a:rPr lang="en-US" sz="16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You manage</a:t>
              </a:r>
            </a:p>
          </p:txBody>
        </p:sp>
        <p:sp>
          <p:nvSpPr>
            <p:cNvPr id="26" name="TextBox 25">
              <a:extLst>
                <a:ext uri="{FF2B5EF4-FFF2-40B4-BE49-F238E27FC236}">
                  <a16:creationId xmlns="" xmlns:a16="http://schemas.microsoft.com/office/drawing/2014/main" id="{2E4B2F5C-8E81-0C46-9EAC-8CC416A8C6A0}"/>
                </a:ext>
              </a:extLst>
            </p:cNvPr>
            <p:cNvSpPr txBox="1"/>
            <p:nvPr/>
          </p:nvSpPr>
          <p:spPr>
            <a:xfrm>
              <a:off x="9247700" y="3449214"/>
              <a:ext cx="2649132" cy="707886"/>
            </a:xfrm>
            <a:prstGeom prst="rect">
              <a:avLst/>
            </a:prstGeom>
            <a:noFill/>
          </p:spPr>
          <p:txBody>
            <a:bodyPr wrap="square" rtlCol="0">
              <a:spAutoFit/>
            </a:bodyPr>
            <a:lstStyle/>
            <a:p>
              <a:r>
                <a:rPr lang="en-US" sz="20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ECS cluster backed by Fargate</a:t>
              </a:r>
            </a:p>
          </p:txBody>
        </p:sp>
        <p:sp>
          <p:nvSpPr>
            <p:cNvPr id="27" name="TextBox 26">
              <a:extLst>
                <a:ext uri="{FF2B5EF4-FFF2-40B4-BE49-F238E27FC236}">
                  <a16:creationId xmlns="" xmlns:a16="http://schemas.microsoft.com/office/drawing/2014/main" id="{17F5540F-F8BB-B34A-BA5E-2B61E27FF00D}"/>
                </a:ext>
              </a:extLst>
            </p:cNvPr>
            <p:cNvSpPr txBox="1"/>
            <p:nvPr/>
          </p:nvSpPr>
          <p:spPr>
            <a:xfrm>
              <a:off x="419100" y="3506841"/>
              <a:ext cx="2280370" cy="1015663"/>
            </a:xfrm>
            <a:prstGeom prst="rect">
              <a:avLst/>
            </a:prstGeom>
            <a:noFill/>
          </p:spPr>
          <p:txBody>
            <a:bodyPr wrap="square" rtlCol="0">
              <a:spAutoFit/>
            </a:bodyPr>
            <a:lstStyle/>
            <a:p>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ECS cluster backed by Amazon EC2</a:t>
              </a:r>
            </a:p>
          </p:txBody>
        </p:sp>
        <p:sp>
          <p:nvSpPr>
            <p:cNvPr id="28" name="Right Brace 27">
              <a:extLst>
                <a:ext uri="{FF2B5EF4-FFF2-40B4-BE49-F238E27FC236}">
                  <a16:creationId xmlns="" xmlns:a16="http://schemas.microsoft.com/office/drawing/2014/main" id="{D6794952-CF30-D24C-A852-6DEF1CCE4D90}"/>
                </a:ext>
              </a:extLst>
            </p:cNvPr>
            <p:cNvSpPr/>
            <p:nvPr/>
          </p:nvSpPr>
          <p:spPr>
            <a:xfrm rot="10800000">
              <a:off x="2365546" y="4224074"/>
              <a:ext cx="306642" cy="197811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28">
              <a:extLst>
                <a:ext uri="{FF2B5EF4-FFF2-40B4-BE49-F238E27FC236}">
                  <a16:creationId xmlns="" xmlns:a16="http://schemas.microsoft.com/office/drawing/2014/main" id="{FD400CD3-A826-024B-8679-5AFFE5C2F46A}"/>
                </a:ext>
              </a:extLst>
            </p:cNvPr>
            <p:cNvSpPr txBox="1"/>
            <p:nvPr/>
          </p:nvSpPr>
          <p:spPr>
            <a:xfrm>
              <a:off x="854107" y="5078443"/>
              <a:ext cx="1508760" cy="338554"/>
            </a:xfrm>
            <a:prstGeom prst="rect">
              <a:avLst/>
            </a:prstGeom>
            <a:noFill/>
          </p:spPr>
          <p:txBody>
            <a:bodyPr wrap="square" rtlCol="0">
              <a:spAutoFit/>
            </a:bodyPr>
            <a:lstStyle/>
            <a:p>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You manage</a:t>
              </a:r>
            </a:p>
          </p:txBody>
        </p:sp>
      </p:grpSp>
    </p:spTree>
    <p:custDataLst>
      <p:tags r:id="rId1"/>
    </p:custDataLst>
    <p:extLst>
      <p:ext uri="{BB962C8B-B14F-4D97-AF65-F5344CB8AC3E}">
        <p14:creationId xmlns:p14="http://schemas.microsoft.com/office/powerpoint/2010/main" val="125965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802F8B6-37D9-724C-BC4E-E885A142BA1F}"/>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29</a:t>
            </a:fld>
            <a:endParaRPr lang="en-US" dirty="0"/>
          </a:p>
        </p:txBody>
      </p:sp>
      <p:sp>
        <p:nvSpPr>
          <p:cNvPr id="2" name="Title 1">
            <a:extLst>
              <a:ext uri="{FF2B5EF4-FFF2-40B4-BE49-F238E27FC236}">
                <a16:creationId xmlns="" xmlns:a16="http://schemas.microsoft.com/office/drawing/2014/main" id="{BDA06149-4E31-D247-AD3C-17157871ACCB}"/>
              </a:ext>
            </a:extLst>
          </p:cNvPr>
          <p:cNvSpPr>
            <a:spLocks noGrp="1"/>
          </p:cNvSpPr>
          <p:nvPr>
            <p:ph type="title"/>
          </p:nvPr>
        </p:nvSpPr>
        <p:spPr/>
        <p:txBody>
          <a:bodyPr/>
          <a:lstStyle/>
          <a:p>
            <a:r>
              <a:rPr lang="en-US" dirty="0"/>
              <a:t>Amazon ECS cluster options</a:t>
            </a:r>
          </a:p>
        </p:txBody>
      </p:sp>
      <p:sp>
        <p:nvSpPr>
          <p:cNvPr id="3" name="Content Placeholder 2">
            <a:extLst>
              <a:ext uri="{FF2B5EF4-FFF2-40B4-BE49-F238E27FC236}">
                <a16:creationId xmlns="" xmlns:a16="http://schemas.microsoft.com/office/drawing/2014/main" id="{D9023550-FC52-9D46-AB36-F5577EA8BCB9}"/>
              </a:ext>
            </a:extLst>
          </p:cNvPr>
          <p:cNvSpPr>
            <a:spLocks noGrp="1"/>
          </p:cNvSpPr>
          <p:nvPr>
            <p:ph sz="quarter" idx="21"/>
          </p:nvPr>
        </p:nvSpPr>
        <p:spPr/>
        <p:txBody>
          <a:bodyPr/>
          <a:lstStyle/>
          <a:p>
            <a:pPr lvl="0"/>
            <a:r>
              <a:rPr lang="en-US" sz="2000" dirty="0"/>
              <a:t>When you create an Amazon ECS cluster, you have three options:</a:t>
            </a:r>
          </a:p>
          <a:p>
            <a:pPr marL="171450" lvl="0" indent="-171450">
              <a:buFont typeface="Arial" panose="020B0604020202020204" pitchFamily="34" charset="0"/>
              <a:buChar char="•"/>
            </a:pPr>
            <a:r>
              <a:rPr lang="en-US" sz="2000" dirty="0"/>
              <a:t>A </a:t>
            </a:r>
            <a:r>
              <a:rPr lang="en-US" sz="2000" b="1" dirty="0"/>
              <a:t>Networking Only </a:t>
            </a:r>
            <a:r>
              <a:rPr lang="en-US" sz="2000" dirty="0"/>
              <a:t>cluster (powered by AWS </a:t>
            </a:r>
            <a:r>
              <a:rPr lang="en-US" sz="2000" dirty="0" err="1"/>
              <a:t>Fargate</a:t>
            </a:r>
            <a:r>
              <a:rPr lang="en-US" sz="2000" dirty="0"/>
              <a:t>)</a:t>
            </a:r>
          </a:p>
          <a:p>
            <a:pPr marL="171450" lvl="0" indent="-171450">
              <a:buFont typeface="Arial" panose="020B0604020202020204" pitchFamily="34" charset="0"/>
              <a:buChar char="•"/>
            </a:pPr>
            <a:r>
              <a:rPr lang="en-US" sz="2000" dirty="0"/>
              <a:t>An </a:t>
            </a:r>
            <a:r>
              <a:rPr lang="en-US" sz="2000" b="1" dirty="0"/>
              <a:t>EC2 Linux + Networking </a:t>
            </a:r>
            <a:r>
              <a:rPr lang="en-US" sz="2000" dirty="0"/>
              <a:t>cluster</a:t>
            </a:r>
          </a:p>
          <a:p>
            <a:pPr marL="171450" lvl="0" indent="-171450">
              <a:buFont typeface="Arial" panose="020B0604020202020204" pitchFamily="34" charset="0"/>
              <a:buChar char="•"/>
            </a:pPr>
            <a:r>
              <a:rPr lang="en-US" sz="2000" dirty="0"/>
              <a:t>An </a:t>
            </a:r>
            <a:r>
              <a:rPr lang="en-US" sz="2000" b="1" dirty="0"/>
              <a:t>EC2 Windows + Networking </a:t>
            </a:r>
            <a:r>
              <a:rPr lang="en-US" sz="2000" dirty="0"/>
              <a:t>cluster </a:t>
            </a:r>
          </a:p>
          <a:p>
            <a:pPr algn="just"/>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descr="Diagram shows three apps running in containers. If it is a Fargate-backed ECS cluster then you only need to manage the apps. If it is an EC2-backed ECS cluster, you also have to manage the VM guest OSs as well as the Docker engine."/>
          <p:cNvGrpSpPr/>
          <p:nvPr/>
        </p:nvGrpSpPr>
        <p:grpSpPr>
          <a:xfrm>
            <a:off x="357134" y="3336998"/>
            <a:ext cx="11477732" cy="2963079"/>
            <a:chOff x="419100" y="3239112"/>
            <a:chExt cx="11477732" cy="2963079"/>
          </a:xfrm>
        </p:grpSpPr>
        <p:sp>
          <p:nvSpPr>
            <p:cNvPr id="6" name="Rounded Rectangle 5">
              <a:extLst>
                <a:ext uri="{FF2B5EF4-FFF2-40B4-BE49-F238E27FC236}">
                  <a16:creationId xmlns="" xmlns:a16="http://schemas.microsoft.com/office/drawing/2014/main" id="{919BAAC4-1AC1-7F45-9680-6CAAB064511D}"/>
                </a:ext>
              </a:extLst>
            </p:cNvPr>
            <p:cNvSpPr/>
            <p:nvPr/>
          </p:nvSpPr>
          <p:spPr>
            <a:xfrm>
              <a:off x="2973059" y="5294842"/>
              <a:ext cx="5965793" cy="39731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 engines (one per OS in the cluster)</a:t>
              </a:r>
            </a:p>
          </p:txBody>
        </p:sp>
        <p:sp>
          <p:nvSpPr>
            <p:cNvPr id="7" name="Rounded Rectangle 6">
              <a:extLst>
                <a:ext uri="{FF2B5EF4-FFF2-40B4-BE49-F238E27FC236}">
                  <a16:creationId xmlns="" xmlns:a16="http://schemas.microsoft.com/office/drawing/2014/main" id="{7FB77F61-7F57-1041-85ED-B0F2F6886034}"/>
                </a:ext>
              </a:extLst>
            </p:cNvPr>
            <p:cNvSpPr/>
            <p:nvPr/>
          </p:nvSpPr>
          <p:spPr>
            <a:xfrm>
              <a:off x="3110805" y="472283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8" name="Rounded Rectangle 7">
              <a:extLst>
                <a:ext uri="{FF2B5EF4-FFF2-40B4-BE49-F238E27FC236}">
                  <a16:creationId xmlns="" xmlns:a16="http://schemas.microsoft.com/office/drawing/2014/main" id="{A891A383-A59B-D841-833D-7185EDD86293}"/>
                </a:ext>
              </a:extLst>
            </p:cNvPr>
            <p:cNvSpPr/>
            <p:nvPr/>
          </p:nvSpPr>
          <p:spPr>
            <a:xfrm>
              <a:off x="3110805" y="422007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1</a:t>
              </a:r>
            </a:p>
          </p:txBody>
        </p:sp>
        <p:sp>
          <p:nvSpPr>
            <p:cNvPr id="9" name="Rounded Rectangle 8">
              <a:extLst>
                <a:ext uri="{FF2B5EF4-FFF2-40B4-BE49-F238E27FC236}">
                  <a16:creationId xmlns="" xmlns:a16="http://schemas.microsoft.com/office/drawing/2014/main" id="{9C861A48-AD47-6544-AEC6-DC748C894991}"/>
                </a:ext>
              </a:extLst>
            </p:cNvPr>
            <p:cNvSpPr/>
            <p:nvPr/>
          </p:nvSpPr>
          <p:spPr>
            <a:xfrm>
              <a:off x="5156974"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0" name="Rounded Rectangle 9">
              <a:extLst>
                <a:ext uri="{FF2B5EF4-FFF2-40B4-BE49-F238E27FC236}">
                  <a16:creationId xmlns="" xmlns:a16="http://schemas.microsoft.com/office/drawing/2014/main" id="{E59892C6-18B1-8746-9B05-BE267665BF29}"/>
                </a:ext>
              </a:extLst>
            </p:cNvPr>
            <p:cNvSpPr/>
            <p:nvPr/>
          </p:nvSpPr>
          <p:spPr>
            <a:xfrm>
              <a:off x="5156974"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2</a:t>
              </a:r>
            </a:p>
          </p:txBody>
        </p:sp>
        <p:sp>
          <p:nvSpPr>
            <p:cNvPr id="11" name="Rounded Rectangle 10">
              <a:extLst>
                <a:ext uri="{FF2B5EF4-FFF2-40B4-BE49-F238E27FC236}">
                  <a16:creationId xmlns="" xmlns:a16="http://schemas.microsoft.com/office/drawing/2014/main" id="{0C1B1DC0-04A1-8F46-9E73-CA304499E088}"/>
                </a:ext>
              </a:extLst>
            </p:cNvPr>
            <p:cNvSpPr/>
            <p:nvPr/>
          </p:nvSpPr>
          <p:spPr>
            <a:xfrm>
              <a:off x="7258866"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Bins/Libs</a:t>
              </a:r>
            </a:p>
          </p:txBody>
        </p:sp>
        <p:sp>
          <p:nvSpPr>
            <p:cNvPr id="12" name="Rounded Rectangle 11">
              <a:extLst>
                <a:ext uri="{FF2B5EF4-FFF2-40B4-BE49-F238E27FC236}">
                  <a16:creationId xmlns="" xmlns:a16="http://schemas.microsoft.com/office/drawing/2014/main" id="{6E7D7825-3C76-0948-BE8F-B433ABA2C7C6}"/>
                </a:ext>
              </a:extLst>
            </p:cNvPr>
            <p:cNvSpPr/>
            <p:nvPr/>
          </p:nvSpPr>
          <p:spPr>
            <a:xfrm>
              <a:off x="7258866"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 3</a:t>
              </a:r>
            </a:p>
          </p:txBody>
        </p:sp>
        <p:sp>
          <p:nvSpPr>
            <p:cNvPr id="13" name="Rounded Rectangle 12">
              <a:extLst>
                <a:ext uri="{FF2B5EF4-FFF2-40B4-BE49-F238E27FC236}">
                  <a16:creationId xmlns="" xmlns:a16="http://schemas.microsoft.com/office/drawing/2014/main" id="{5254A079-543F-CB4B-958F-A1CB2D5CC06F}"/>
                </a:ext>
              </a:extLst>
            </p:cNvPr>
            <p:cNvSpPr/>
            <p:nvPr/>
          </p:nvSpPr>
          <p:spPr>
            <a:xfrm>
              <a:off x="2801729" y="3449214"/>
              <a:ext cx="6283940" cy="2752977"/>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 xmlns:a16="http://schemas.microsoft.com/office/drawing/2014/main" id="{712C5095-0793-AE4F-B8A0-44184F4CFA34}"/>
                </a:ext>
              </a:extLst>
            </p:cNvPr>
            <p:cNvSpPr txBox="1"/>
            <p:nvPr/>
          </p:nvSpPr>
          <p:spPr>
            <a:xfrm>
              <a:off x="5300436" y="3239112"/>
              <a:ext cx="1455964" cy="369332"/>
            </a:xfrm>
            <a:prstGeom prst="rect">
              <a:avLst/>
            </a:prstGeom>
            <a:solidFill>
              <a:schemeClr val="bg1"/>
            </a:solid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Rounded Rectangle 14">
              <a:extLst>
                <a:ext uri="{FF2B5EF4-FFF2-40B4-BE49-F238E27FC236}">
                  <a16:creationId xmlns="" xmlns:a16="http://schemas.microsoft.com/office/drawing/2014/main" id="{A70B4221-7485-DC45-BE48-A39837C79317}"/>
                </a:ext>
              </a:extLst>
            </p:cNvPr>
            <p:cNvSpPr/>
            <p:nvPr/>
          </p:nvSpPr>
          <p:spPr>
            <a:xfrm>
              <a:off x="2977646" y="5765766"/>
              <a:ext cx="5925003" cy="397315"/>
            </a:xfrm>
            <a:prstGeom prst="roundRect">
              <a:avLst>
                <a:gd name="adj" fmla="val 8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VM guest operating systems in the Amazon ECS cluster</a:t>
              </a:r>
            </a:p>
          </p:txBody>
        </p:sp>
        <p:sp>
          <p:nvSpPr>
            <p:cNvPr id="16" name="Rounded Rectangle 15">
              <a:extLst>
                <a:ext uri="{FF2B5EF4-FFF2-40B4-BE49-F238E27FC236}">
                  <a16:creationId xmlns="" xmlns:a16="http://schemas.microsoft.com/office/drawing/2014/main" id="{01885922-BA53-F14C-ABCF-CEC254A5A460}"/>
                </a:ext>
              </a:extLst>
            </p:cNvPr>
            <p:cNvSpPr/>
            <p:nvPr/>
          </p:nvSpPr>
          <p:spPr>
            <a:xfrm>
              <a:off x="2977646"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ounded Rectangle 16">
              <a:extLst>
                <a:ext uri="{FF2B5EF4-FFF2-40B4-BE49-F238E27FC236}">
                  <a16:creationId xmlns="" xmlns:a16="http://schemas.microsoft.com/office/drawing/2014/main" id="{5C90749E-0230-DA4E-AC06-C653726F7C33}"/>
                </a:ext>
              </a:extLst>
            </p:cNvPr>
            <p:cNvSpPr/>
            <p:nvPr/>
          </p:nvSpPr>
          <p:spPr>
            <a:xfrm>
              <a:off x="5038764"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ounded Rectangle 17">
              <a:extLst>
                <a:ext uri="{FF2B5EF4-FFF2-40B4-BE49-F238E27FC236}">
                  <a16:creationId xmlns="" xmlns:a16="http://schemas.microsoft.com/office/drawing/2014/main" id="{143DF2B6-CDD6-694A-829E-48820A9A08D9}"/>
                </a:ext>
              </a:extLst>
            </p:cNvPr>
            <p:cNvSpPr/>
            <p:nvPr/>
          </p:nvSpPr>
          <p:spPr>
            <a:xfrm>
              <a:off x="7133120"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 xmlns:a16="http://schemas.microsoft.com/office/drawing/2014/main" id="{4255D363-E8E6-C24D-80B5-E5371799B834}"/>
                </a:ext>
              </a:extLst>
            </p:cNvPr>
            <p:cNvSpPr txBox="1"/>
            <p:nvPr/>
          </p:nvSpPr>
          <p:spPr>
            <a:xfrm>
              <a:off x="2983380" y="3598673"/>
              <a:ext cx="1786650"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20" name="TextBox 19">
              <a:extLst>
                <a:ext uri="{FF2B5EF4-FFF2-40B4-BE49-F238E27FC236}">
                  <a16:creationId xmlns="" xmlns:a16="http://schemas.microsoft.com/office/drawing/2014/main" id="{B4BF32FC-DBCE-C24B-A17D-4E8884B87F88}"/>
                </a:ext>
              </a:extLst>
            </p:cNvPr>
            <p:cNvSpPr txBox="1"/>
            <p:nvPr/>
          </p:nvSpPr>
          <p:spPr>
            <a:xfrm>
              <a:off x="5038764" y="3598673"/>
              <a:ext cx="1825621"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2</a:t>
              </a:r>
            </a:p>
          </p:txBody>
        </p:sp>
        <p:sp>
          <p:nvSpPr>
            <p:cNvPr id="21" name="TextBox 20">
              <a:extLst>
                <a:ext uri="{FF2B5EF4-FFF2-40B4-BE49-F238E27FC236}">
                  <a16:creationId xmlns="" xmlns:a16="http://schemas.microsoft.com/office/drawing/2014/main" id="{F7D4B71D-1FF9-044D-A403-608675B08431}"/>
                </a:ext>
              </a:extLst>
            </p:cNvPr>
            <p:cNvSpPr txBox="1"/>
            <p:nvPr/>
          </p:nvSpPr>
          <p:spPr>
            <a:xfrm>
              <a:off x="7127266" y="3598673"/>
              <a:ext cx="1831476"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3</a:t>
              </a:r>
            </a:p>
          </p:txBody>
        </p:sp>
        <p:sp>
          <p:nvSpPr>
            <p:cNvPr id="22" name="Right Brace 21">
              <a:extLst>
                <a:ext uri="{FF2B5EF4-FFF2-40B4-BE49-F238E27FC236}">
                  <a16:creationId xmlns="" xmlns:a16="http://schemas.microsoft.com/office/drawing/2014/main" id="{E506BB6C-57B0-0549-B184-EA09F8B325BF}"/>
                </a:ext>
              </a:extLst>
            </p:cNvPr>
            <p:cNvSpPr/>
            <p:nvPr/>
          </p:nvSpPr>
          <p:spPr>
            <a:xfrm>
              <a:off x="9199372" y="5294841"/>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 xmlns:a16="http://schemas.microsoft.com/office/drawing/2014/main" id="{367B5ACC-AF7A-A94C-9E11-9B54332820E3}"/>
                </a:ext>
              </a:extLst>
            </p:cNvPr>
            <p:cNvSpPr txBox="1"/>
            <p:nvPr/>
          </p:nvSpPr>
          <p:spPr>
            <a:xfrm>
              <a:off x="9712960" y="5579238"/>
              <a:ext cx="1746712"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AWS</a:t>
              </a:r>
              <a:r>
                <a:rPr lang="en-US" sz="1600" dirty="0">
                  <a:latin typeface="Amazon Ember" panose="020B0603020204020204" pitchFamily="34" charset="0"/>
                  <a:ea typeface="Amazon Ember" panose="020B0603020204020204" pitchFamily="34" charset="0"/>
                  <a:cs typeface="Amazon Ember" panose="020B0603020204020204" pitchFamily="34" charset="0"/>
                </a:rPr>
                <a:t> manages</a:t>
              </a:r>
            </a:p>
          </p:txBody>
        </p:sp>
        <p:sp>
          <p:nvSpPr>
            <p:cNvPr id="24" name="Right Brace 23">
              <a:extLst>
                <a:ext uri="{FF2B5EF4-FFF2-40B4-BE49-F238E27FC236}">
                  <a16:creationId xmlns="" xmlns:a16="http://schemas.microsoft.com/office/drawing/2014/main" id="{D7585786-5E52-7F46-8EDD-190B6E270FD7}"/>
                </a:ext>
              </a:extLst>
            </p:cNvPr>
            <p:cNvSpPr/>
            <p:nvPr/>
          </p:nvSpPr>
          <p:spPr>
            <a:xfrm>
              <a:off x="9199372" y="4275468"/>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 xmlns:a16="http://schemas.microsoft.com/office/drawing/2014/main" id="{7701AB17-5699-E949-8CAE-63D7919F5CE9}"/>
                </a:ext>
              </a:extLst>
            </p:cNvPr>
            <p:cNvSpPr txBox="1"/>
            <p:nvPr/>
          </p:nvSpPr>
          <p:spPr>
            <a:xfrm>
              <a:off x="9712960" y="4559865"/>
              <a:ext cx="1508760" cy="338554"/>
            </a:xfrm>
            <a:prstGeom prst="rect">
              <a:avLst/>
            </a:prstGeom>
            <a:noFill/>
          </p:spPr>
          <p:txBody>
            <a:bodyPr wrap="square" rtlCol="0">
              <a:spAutoFit/>
            </a:bodyPr>
            <a:lstStyle/>
            <a:p>
              <a:r>
                <a:rPr lang="en-US" sz="16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You manage</a:t>
              </a:r>
            </a:p>
          </p:txBody>
        </p:sp>
        <p:sp>
          <p:nvSpPr>
            <p:cNvPr id="26" name="TextBox 25">
              <a:extLst>
                <a:ext uri="{FF2B5EF4-FFF2-40B4-BE49-F238E27FC236}">
                  <a16:creationId xmlns="" xmlns:a16="http://schemas.microsoft.com/office/drawing/2014/main" id="{2E4B2F5C-8E81-0C46-9EAC-8CC416A8C6A0}"/>
                </a:ext>
              </a:extLst>
            </p:cNvPr>
            <p:cNvSpPr txBox="1"/>
            <p:nvPr/>
          </p:nvSpPr>
          <p:spPr>
            <a:xfrm>
              <a:off x="9247700" y="3449214"/>
              <a:ext cx="2649132" cy="707886"/>
            </a:xfrm>
            <a:prstGeom prst="rect">
              <a:avLst/>
            </a:prstGeom>
            <a:noFill/>
          </p:spPr>
          <p:txBody>
            <a:bodyPr wrap="square" rtlCol="0">
              <a:spAutoFit/>
            </a:bodyPr>
            <a:lstStyle/>
            <a:p>
              <a:r>
                <a:rPr lang="en-US" sz="20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ECS cluster backed by Fargate</a:t>
              </a:r>
            </a:p>
          </p:txBody>
        </p:sp>
        <p:sp>
          <p:nvSpPr>
            <p:cNvPr id="27" name="TextBox 26">
              <a:extLst>
                <a:ext uri="{FF2B5EF4-FFF2-40B4-BE49-F238E27FC236}">
                  <a16:creationId xmlns="" xmlns:a16="http://schemas.microsoft.com/office/drawing/2014/main" id="{17F5540F-F8BB-B34A-BA5E-2B61E27FF00D}"/>
                </a:ext>
              </a:extLst>
            </p:cNvPr>
            <p:cNvSpPr txBox="1"/>
            <p:nvPr/>
          </p:nvSpPr>
          <p:spPr>
            <a:xfrm>
              <a:off x="419100" y="3506841"/>
              <a:ext cx="2280370" cy="1015663"/>
            </a:xfrm>
            <a:prstGeom prst="rect">
              <a:avLst/>
            </a:prstGeom>
            <a:noFill/>
          </p:spPr>
          <p:txBody>
            <a:bodyPr wrap="square" rtlCol="0">
              <a:spAutoFit/>
            </a:bodyPr>
            <a:lstStyle/>
            <a:p>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ECS cluster backed by Amazon EC2</a:t>
              </a:r>
            </a:p>
          </p:txBody>
        </p:sp>
        <p:sp>
          <p:nvSpPr>
            <p:cNvPr id="28" name="Right Brace 27">
              <a:extLst>
                <a:ext uri="{FF2B5EF4-FFF2-40B4-BE49-F238E27FC236}">
                  <a16:creationId xmlns="" xmlns:a16="http://schemas.microsoft.com/office/drawing/2014/main" id="{D6794952-CF30-D24C-A852-6DEF1CCE4D90}"/>
                </a:ext>
              </a:extLst>
            </p:cNvPr>
            <p:cNvSpPr/>
            <p:nvPr/>
          </p:nvSpPr>
          <p:spPr>
            <a:xfrm rot="10800000">
              <a:off x="2365546" y="4224074"/>
              <a:ext cx="306642" cy="197811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28">
              <a:extLst>
                <a:ext uri="{FF2B5EF4-FFF2-40B4-BE49-F238E27FC236}">
                  <a16:creationId xmlns="" xmlns:a16="http://schemas.microsoft.com/office/drawing/2014/main" id="{FD400CD3-A826-024B-8679-5AFFE5C2F46A}"/>
                </a:ext>
              </a:extLst>
            </p:cNvPr>
            <p:cNvSpPr txBox="1"/>
            <p:nvPr/>
          </p:nvSpPr>
          <p:spPr>
            <a:xfrm>
              <a:off x="854107" y="5078443"/>
              <a:ext cx="1508760" cy="338554"/>
            </a:xfrm>
            <a:prstGeom prst="rect">
              <a:avLst/>
            </a:prstGeom>
            <a:noFill/>
          </p:spPr>
          <p:txBody>
            <a:bodyPr wrap="square" rtlCol="0">
              <a:spAutoFit/>
            </a:bodyPr>
            <a:lstStyle/>
            <a:p>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You manage</a:t>
              </a:r>
            </a:p>
          </p:txBody>
        </p:sp>
      </p:grpSp>
    </p:spTree>
    <p:custDataLst>
      <p:tags r:id="rId1"/>
    </p:custDataLst>
    <p:extLst>
      <p:ext uri="{BB962C8B-B14F-4D97-AF65-F5344CB8AC3E}">
        <p14:creationId xmlns:p14="http://schemas.microsoft.com/office/powerpoint/2010/main" val="1867098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7851E20E-EFE0-DB4E-98AB-A73A70227D99}"/>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a:t>
            </a:fld>
            <a:endParaRPr lang="en-US" dirty="0"/>
          </a:p>
        </p:txBody>
      </p:sp>
      <p:sp>
        <p:nvSpPr>
          <p:cNvPr id="2" name="Title 1"/>
          <p:cNvSpPr>
            <a:spLocks noGrp="1"/>
          </p:cNvSpPr>
          <p:nvPr>
            <p:ph type="ctrTitle"/>
          </p:nvPr>
        </p:nvSpPr>
        <p:spPr/>
        <p:txBody>
          <a:bodyPr>
            <a:noAutofit/>
          </a:bodyPr>
          <a:lstStyle/>
          <a:p>
            <a:r>
              <a:rPr lang="en-US" dirty="0"/>
              <a:t>Lab 3: </a:t>
            </a:r>
            <a:br>
              <a:rPr lang="en-US" dirty="0"/>
            </a:br>
            <a:r>
              <a:rPr lang="en-US" dirty="0"/>
              <a:t>Introduction to Amazon EC2</a:t>
            </a:r>
          </a:p>
        </p:txBody>
      </p:sp>
      <p:pic>
        <p:nvPicPr>
          <p:cNvPr id="10" name="Content Placeholder 3">
            <a:extLst>
              <a:ext uri="{FF2B5EF4-FFF2-40B4-BE49-F238E27FC236}">
                <a16:creationId xmlns="" xmlns:a16="http://schemas.microsoft.com/office/drawing/2014/main" id="{7D5B3482-C074-8E40-A746-E3E3D740744D}"/>
              </a:ext>
              <a:ext uri="{C183D7F6-B498-43B3-948B-1728B52AA6E4}">
                <adec:decorative xmlns=""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29655"/>
            <a:ext cx="5767388" cy="3983831"/>
          </a:xfrm>
          <a:prstGeom prst="rect">
            <a:avLst/>
          </a:prstGeom>
        </p:spPr>
      </p:pic>
    </p:spTree>
    <p:custDataLst>
      <p:tags r:id="rId1"/>
    </p:custDataLst>
    <p:extLst>
      <p:ext uri="{BB962C8B-B14F-4D97-AF65-F5344CB8AC3E}">
        <p14:creationId xmlns:p14="http://schemas.microsoft.com/office/powerpoint/2010/main" val="158283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CD2AEDE-8BF3-454B-9B2C-4707C8BD6AB5}"/>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30</a:t>
            </a:fld>
            <a:endParaRPr lang="en-US" dirty="0"/>
          </a:p>
        </p:txBody>
      </p:sp>
      <p:sp>
        <p:nvSpPr>
          <p:cNvPr id="2" name="Title 1">
            <a:extLst>
              <a:ext uri="{FF2B5EF4-FFF2-40B4-BE49-F238E27FC236}">
                <a16:creationId xmlns="" xmlns:a16="http://schemas.microsoft.com/office/drawing/2014/main" id="{DD5066F6-DE2E-ED4E-8204-49F913EA8AFE}"/>
              </a:ext>
            </a:extLst>
          </p:cNvPr>
          <p:cNvSpPr>
            <a:spLocks noGrp="1"/>
          </p:cNvSpPr>
          <p:nvPr>
            <p:ph type="title"/>
          </p:nvPr>
        </p:nvSpPr>
        <p:spPr/>
        <p:txBody>
          <a:bodyPr/>
          <a:lstStyle/>
          <a:p>
            <a:r>
              <a:rPr lang="en-US" dirty="0"/>
              <a:t>What is Kubernetes?</a:t>
            </a:r>
          </a:p>
        </p:txBody>
      </p:sp>
      <p:sp>
        <p:nvSpPr>
          <p:cNvPr id="3" name="Content Placeholder 2">
            <a:extLst>
              <a:ext uri="{FF2B5EF4-FFF2-40B4-BE49-F238E27FC236}">
                <a16:creationId xmlns="" xmlns:a16="http://schemas.microsoft.com/office/drawing/2014/main" id="{F7724B34-3FBC-CE4B-A48F-110BF52E6C6C}"/>
              </a:ext>
            </a:extLst>
          </p:cNvPr>
          <p:cNvSpPr>
            <a:spLocks noGrp="1"/>
          </p:cNvSpPr>
          <p:nvPr>
            <p:ph sz="quarter" idx="21"/>
          </p:nvPr>
        </p:nvSpPr>
        <p:spPr/>
        <p:txBody>
          <a:bodyPr>
            <a:normAutofit lnSpcReduction="10000"/>
          </a:bodyPr>
          <a:lstStyle/>
          <a:p>
            <a:r>
              <a:rPr lang="en-US" dirty="0"/>
              <a:t>Kubernetes is open source software for container orchestration.</a:t>
            </a:r>
          </a:p>
          <a:p>
            <a:pPr lvl="1"/>
            <a:r>
              <a:rPr lang="en-US" dirty="0"/>
              <a:t>Deploy and </a:t>
            </a:r>
            <a:r>
              <a:rPr lang="en-US" b="1" dirty="0">
                <a:solidFill>
                  <a:srgbClr val="504BAB"/>
                </a:solidFill>
              </a:rPr>
              <a:t>manage containerized applications</a:t>
            </a:r>
            <a:r>
              <a:rPr lang="en-US" dirty="0">
                <a:solidFill>
                  <a:srgbClr val="504BAB"/>
                </a:solidFill>
              </a:rPr>
              <a:t> </a:t>
            </a:r>
            <a:r>
              <a:rPr lang="en-US" i="1" dirty="0"/>
              <a:t>at scale</a:t>
            </a:r>
            <a:r>
              <a:rPr lang="en-US" dirty="0"/>
              <a:t>.</a:t>
            </a:r>
          </a:p>
          <a:p>
            <a:pPr lvl="1"/>
            <a:r>
              <a:rPr lang="en-US" dirty="0"/>
              <a:t>The same toolset can be used on premises and in the cloud.</a:t>
            </a:r>
          </a:p>
          <a:p>
            <a:r>
              <a:rPr lang="en-US" dirty="0"/>
              <a:t>Complements Docker.</a:t>
            </a:r>
          </a:p>
          <a:p>
            <a:pPr lvl="1"/>
            <a:r>
              <a:rPr lang="en-US" dirty="0"/>
              <a:t>Docker enables you to run multiple containers on a single OS host. </a:t>
            </a:r>
          </a:p>
          <a:p>
            <a:pPr lvl="1"/>
            <a:r>
              <a:rPr lang="en-US" dirty="0"/>
              <a:t>Kubernetes </a:t>
            </a:r>
            <a:r>
              <a:rPr lang="en-US" b="1" dirty="0">
                <a:solidFill>
                  <a:srgbClr val="504BAB"/>
                </a:solidFill>
              </a:rPr>
              <a:t>orchestrates</a:t>
            </a:r>
            <a:r>
              <a:rPr lang="en-US" dirty="0"/>
              <a:t> multiple Docker hosts (nodes).</a:t>
            </a:r>
          </a:p>
          <a:p>
            <a:r>
              <a:rPr lang="en-US" dirty="0"/>
              <a:t>Automates – </a:t>
            </a:r>
          </a:p>
          <a:p>
            <a:pPr lvl="1"/>
            <a:r>
              <a:rPr lang="en-US" dirty="0"/>
              <a:t>Container provisioning.</a:t>
            </a:r>
          </a:p>
          <a:p>
            <a:pPr lvl="1"/>
            <a:r>
              <a:rPr lang="en-US" dirty="0"/>
              <a:t>Networking.</a:t>
            </a:r>
          </a:p>
          <a:p>
            <a:pPr lvl="1"/>
            <a:r>
              <a:rPr lang="en-US" dirty="0"/>
              <a:t>Load distribution.</a:t>
            </a:r>
          </a:p>
          <a:p>
            <a:pPr lvl="1"/>
            <a:r>
              <a:rPr lang="en-US" dirty="0"/>
              <a:t>Scaling.</a:t>
            </a:r>
          </a:p>
        </p:txBody>
      </p:sp>
    </p:spTree>
    <p:custDataLst>
      <p:tags r:id="rId1"/>
    </p:custDataLst>
    <p:extLst>
      <p:ext uri="{BB962C8B-B14F-4D97-AF65-F5344CB8AC3E}">
        <p14:creationId xmlns:p14="http://schemas.microsoft.com/office/powerpoint/2010/main" val="1168310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CD2AEDE-8BF3-454B-9B2C-4707C8BD6AB5}"/>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31</a:t>
            </a:fld>
            <a:endParaRPr lang="en-US" dirty="0"/>
          </a:p>
        </p:txBody>
      </p:sp>
      <p:sp>
        <p:nvSpPr>
          <p:cNvPr id="2" name="Title 1">
            <a:extLst>
              <a:ext uri="{FF2B5EF4-FFF2-40B4-BE49-F238E27FC236}">
                <a16:creationId xmlns="" xmlns:a16="http://schemas.microsoft.com/office/drawing/2014/main" id="{DD5066F6-DE2E-ED4E-8204-49F913EA8AFE}"/>
              </a:ext>
            </a:extLst>
          </p:cNvPr>
          <p:cNvSpPr>
            <a:spLocks noGrp="1"/>
          </p:cNvSpPr>
          <p:nvPr>
            <p:ph type="title"/>
          </p:nvPr>
        </p:nvSpPr>
        <p:spPr/>
        <p:txBody>
          <a:bodyPr/>
          <a:lstStyle/>
          <a:p>
            <a:r>
              <a:rPr lang="en-US" dirty="0"/>
              <a:t>What is Kubernetes?</a:t>
            </a:r>
          </a:p>
        </p:txBody>
      </p:sp>
      <p:sp>
        <p:nvSpPr>
          <p:cNvPr id="3" name="Content Placeholder 2">
            <a:extLst>
              <a:ext uri="{FF2B5EF4-FFF2-40B4-BE49-F238E27FC236}">
                <a16:creationId xmlns="" xmlns:a16="http://schemas.microsoft.com/office/drawing/2014/main" id="{F7724B34-3FBC-CE4B-A48F-110BF52E6C6C}"/>
              </a:ext>
            </a:extLst>
          </p:cNvPr>
          <p:cNvSpPr>
            <a:spLocks noGrp="1"/>
          </p:cNvSpPr>
          <p:nvPr>
            <p:ph sz="quarter" idx="21"/>
          </p:nvPr>
        </p:nvSpPr>
        <p:spPr/>
        <p:txBody>
          <a:bodyPr>
            <a:normAutofit/>
          </a:bodyPr>
          <a:lstStyle/>
          <a:p>
            <a:pPr algn="just" defTabSz="914400">
              <a:spcBef>
                <a:spcPts val="0"/>
              </a:spcBef>
              <a:spcAft>
                <a:spcPts val="0"/>
              </a:spcAft>
              <a:defRPr/>
            </a:pPr>
            <a:r>
              <a:rPr lang="en-US" sz="3000" dirty="0" smtClean="0"/>
              <a:t>Kubernetes </a:t>
            </a:r>
            <a:r>
              <a:rPr lang="en-US" sz="3000" dirty="0"/>
              <a:t>manages a </a:t>
            </a:r>
            <a:r>
              <a:rPr lang="en-US" sz="3000" dirty="0">
                <a:solidFill>
                  <a:srgbClr val="333399"/>
                </a:solidFill>
              </a:rPr>
              <a:t>cluster</a:t>
            </a:r>
            <a:r>
              <a:rPr lang="en-US" sz="3000" dirty="0"/>
              <a:t> of compute instances (called </a:t>
            </a:r>
            <a:r>
              <a:rPr lang="en-US" sz="3000" b="1" dirty="0">
                <a:solidFill>
                  <a:srgbClr val="333399"/>
                </a:solidFill>
              </a:rPr>
              <a:t>nodes</a:t>
            </a:r>
            <a:r>
              <a:rPr lang="en-US" sz="3000" dirty="0" smtClean="0"/>
              <a:t>).</a:t>
            </a:r>
          </a:p>
          <a:p>
            <a:pPr algn="just" defTabSz="914400">
              <a:spcBef>
                <a:spcPts val="0"/>
              </a:spcBef>
              <a:spcAft>
                <a:spcPts val="0"/>
              </a:spcAft>
              <a:defRPr/>
            </a:pPr>
            <a:r>
              <a:rPr lang="en-US" sz="3000" dirty="0" smtClean="0"/>
              <a:t>It </a:t>
            </a:r>
            <a:r>
              <a:rPr lang="en-US" sz="3000" dirty="0">
                <a:solidFill>
                  <a:srgbClr val="333399"/>
                </a:solidFill>
              </a:rPr>
              <a:t>runs containers on the cluster</a:t>
            </a:r>
            <a:r>
              <a:rPr lang="en-US" sz="3000" dirty="0"/>
              <a:t>, which are based on where compute resources are available and the resource requirements of each container. </a:t>
            </a:r>
            <a:endParaRPr lang="en-US" sz="3000" dirty="0" smtClean="0"/>
          </a:p>
          <a:p>
            <a:pPr algn="just" defTabSz="914400">
              <a:spcBef>
                <a:spcPts val="0"/>
              </a:spcBef>
              <a:spcAft>
                <a:spcPts val="0"/>
              </a:spcAft>
              <a:defRPr/>
            </a:pPr>
            <a:r>
              <a:rPr lang="en-US" sz="3000" dirty="0" smtClean="0"/>
              <a:t>Containers</a:t>
            </a:r>
            <a:r>
              <a:rPr lang="en-US" sz="3000" b="1" dirty="0" smtClean="0"/>
              <a:t> </a:t>
            </a:r>
            <a:r>
              <a:rPr lang="en-US" sz="3000" dirty="0"/>
              <a:t>are run in logical groupings called </a:t>
            </a:r>
            <a:r>
              <a:rPr lang="en-US" sz="3000" b="1" dirty="0">
                <a:solidFill>
                  <a:srgbClr val="333399"/>
                </a:solidFill>
              </a:rPr>
              <a:t>pods</a:t>
            </a:r>
            <a:r>
              <a:rPr lang="en-US" sz="3000" dirty="0"/>
              <a:t>. </a:t>
            </a:r>
            <a:endParaRPr lang="en-US" sz="3000" dirty="0" smtClean="0"/>
          </a:p>
          <a:p>
            <a:pPr algn="just" defTabSz="914400">
              <a:spcBef>
                <a:spcPts val="0"/>
              </a:spcBef>
              <a:spcAft>
                <a:spcPts val="0"/>
              </a:spcAft>
              <a:defRPr/>
            </a:pPr>
            <a:r>
              <a:rPr lang="en-US" sz="3000" dirty="0" smtClean="0"/>
              <a:t>You </a:t>
            </a:r>
            <a:r>
              <a:rPr lang="en-US" sz="3000" dirty="0"/>
              <a:t>can run and </a:t>
            </a:r>
            <a:r>
              <a:rPr lang="en-US" sz="3000" dirty="0">
                <a:solidFill>
                  <a:srgbClr val="333399"/>
                </a:solidFill>
              </a:rPr>
              <a:t>scale</a:t>
            </a:r>
            <a:r>
              <a:rPr lang="en-US" sz="3000" dirty="0"/>
              <a:t> one or many containers together as a pod. </a:t>
            </a:r>
            <a:endParaRPr lang="en-US" sz="3000" dirty="0" smtClean="0"/>
          </a:p>
          <a:p>
            <a:pPr algn="just" defTabSz="914400">
              <a:spcBef>
                <a:spcPts val="0"/>
              </a:spcBef>
              <a:spcAft>
                <a:spcPts val="0"/>
              </a:spcAft>
              <a:defRPr/>
            </a:pPr>
            <a:r>
              <a:rPr lang="en-US" sz="3000" dirty="0" smtClean="0"/>
              <a:t>Each </a:t>
            </a:r>
            <a:r>
              <a:rPr lang="en-US" sz="3000" dirty="0"/>
              <a:t>pod is given an </a:t>
            </a:r>
            <a:r>
              <a:rPr lang="en-US" sz="3000" dirty="0">
                <a:solidFill>
                  <a:srgbClr val="333399"/>
                </a:solidFill>
              </a:rPr>
              <a:t>IP address </a:t>
            </a:r>
            <a:r>
              <a:rPr lang="en-US" sz="3000" dirty="0"/>
              <a:t>and a single </a:t>
            </a:r>
            <a:r>
              <a:rPr lang="en-US" sz="3000" dirty="0">
                <a:solidFill>
                  <a:srgbClr val="333399"/>
                </a:solidFill>
              </a:rPr>
              <a:t>Domain Name System</a:t>
            </a:r>
            <a:r>
              <a:rPr lang="en-US" sz="3000" dirty="0"/>
              <a:t> (DNS) name, which Kubernetes uses to connect your services with each other and external traffic.</a:t>
            </a:r>
            <a:br>
              <a:rPr lang="en-US" sz="3000" dirty="0"/>
            </a:br>
            <a:endParaRPr lang="en-US" sz="3000" dirty="0"/>
          </a:p>
        </p:txBody>
      </p:sp>
    </p:spTree>
    <p:custDataLst>
      <p:tags r:id="rId1"/>
    </p:custDataLst>
    <p:extLst>
      <p:ext uri="{BB962C8B-B14F-4D97-AF65-F5344CB8AC3E}">
        <p14:creationId xmlns:p14="http://schemas.microsoft.com/office/powerpoint/2010/main" val="90513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AA9F22ED-5772-A94C-8B1F-487DC870F3F0}"/>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dirty="0"/>
          </a:p>
        </p:txBody>
      </p:sp>
      <p:sp>
        <p:nvSpPr>
          <p:cNvPr id="2" name="Title 1">
            <a:extLst>
              <a:ext uri="{FF2B5EF4-FFF2-40B4-BE49-F238E27FC236}">
                <a16:creationId xmlns="" xmlns:a16="http://schemas.microsoft.com/office/drawing/2014/main" id="{1C9789EF-D3CE-684D-9CBF-88F6B7CCDD5B}"/>
              </a:ext>
            </a:extLst>
          </p:cNvPr>
          <p:cNvSpPr>
            <a:spLocks noGrp="1"/>
          </p:cNvSpPr>
          <p:nvPr>
            <p:ph type="title"/>
          </p:nvPr>
        </p:nvSpPr>
        <p:spPr/>
        <p:txBody>
          <a:bodyPr>
            <a:normAutofit/>
          </a:bodyPr>
          <a:lstStyle/>
          <a:p>
            <a:r>
              <a:rPr lang="en-US" dirty="0"/>
              <a:t>Amazon Elastic Kubernetes Service (Amazon EKS)</a:t>
            </a:r>
          </a:p>
        </p:txBody>
      </p:sp>
      <p:sp>
        <p:nvSpPr>
          <p:cNvPr id="3" name="Content Placeholder 2">
            <a:extLst>
              <a:ext uri="{FF2B5EF4-FFF2-40B4-BE49-F238E27FC236}">
                <a16:creationId xmlns="" xmlns:a16="http://schemas.microsoft.com/office/drawing/2014/main" id="{78195254-CD8F-C645-AEEA-C0A2BD232F7F}"/>
              </a:ext>
            </a:extLst>
          </p:cNvPr>
          <p:cNvSpPr>
            <a:spLocks noGrp="1"/>
          </p:cNvSpPr>
          <p:nvPr>
            <p:ph sz="quarter" idx="21"/>
          </p:nvPr>
        </p:nvSpPr>
        <p:spPr>
          <a:xfrm>
            <a:off x="365760" y="1143000"/>
            <a:ext cx="9425354" cy="5291750"/>
          </a:xfrm>
        </p:spPr>
        <p:txBody>
          <a:bodyPr/>
          <a:lstStyle/>
          <a:p>
            <a:pPr algn="just"/>
            <a:r>
              <a:rPr lang="en-US" dirty="0"/>
              <a:t>Amazon Elastic Kubernetes Service (</a:t>
            </a:r>
            <a:r>
              <a:rPr lang="en-US" b="1" dirty="0">
                <a:solidFill>
                  <a:srgbClr val="504BAB"/>
                </a:solidFill>
              </a:rPr>
              <a:t>Amazon EKS</a:t>
            </a:r>
            <a:r>
              <a:rPr lang="en-US" dirty="0"/>
              <a:t>)</a:t>
            </a:r>
          </a:p>
          <a:p>
            <a:pPr lvl="1" algn="just"/>
            <a:r>
              <a:rPr lang="en-US" dirty="0"/>
              <a:t>Enables you to </a:t>
            </a:r>
            <a:r>
              <a:rPr lang="en-US" dirty="0">
                <a:solidFill>
                  <a:srgbClr val="333399"/>
                </a:solidFill>
              </a:rPr>
              <a:t>run</a:t>
            </a:r>
            <a:r>
              <a:rPr lang="en-US" dirty="0"/>
              <a:t> Kubernetes on AWS</a:t>
            </a:r>
          </a:p>
          <a:p>
            <a:pPr lvl="1" algn="just"/>
            <a:r>
              <a:rPr lang="en-US" dirty="0"/>
              <a:t>Certified Kubernetes conformant (</a:t>
            </a:r>
            <a:r>
              <a:rPr lang="en-US" dirty="0">
                <a:solidFill>
                  <a:srgbClr val="333399"/>
                </a:solidFill>
              </a:rPr>
              <a:t>supports easy migration</a:t>
            </a:r>
            <a:r>
              <a:rPr lang="en-US" dirty="0"/>
              <a:t>)</a:t>
            </a:r>
          </a:p>
          <a:p>
            <a:pPr lvl="1" algn="just"/>
            <a:r>
              <a:rPr lang="en-US" dirty="0"/>
              <a:t>Supports </a:t>
            </a:r>
            <a:r>
              <a:rPr lang="en-US" dirty="0">
                <a:solidFill>
                  <a:srgbClr val="333399"/>
                </a:solidFill>
              </a:rPr>
              <a:t>Linux and Windows </a:t>
            </a:r>
            <a:r>
              <a:rPr lang="en-US" dirty="0"/>
              <a:t>containers</a:t>
            </a:r>
          </a:p>
          <a:p>
            <a:pPr lvl="1" algn="just"/>
            <a:r>
              <a:rPr lang="en-US" dirty="0"/>
              <a:t>Compatible with Kubernetes </a:t>
            </a:r>
            <a:r>
              <a:rPr lang="en-US" dirty="0">
                <a:solidFill>
                  <a:srgbClr val="333399"/>
                </a:solidFill>
              </a:rPr>
              <a:t>community tools </a:t>
            </a:r>
            <a:r>
              <a:rPr lang="en-US" dirty="0"/>
              <a:t>and supports popular Kubernetes </a:t>
            </a:r>
            <a:r>
              <a:rPr lang="en-US" dirty="0">
                <a:solidFill>
                  <a:srgbClr val="333399"/>
                </a:solidFill>
              </a:rPr>
              <a:t>add-ons</a:t>
            </a:r>
            <a:r>
              <a:rPr lang="en-US" dirty="0"/>
              <a:t/>
            </a:r>
            <a:br>
              <a:rPr lang="en-US" dirty="0"/>
            </a:br>
            <a:endParaRPr lang="en-US" dirty="0"/>
          </a:p>
          <a:p>
            <a:pPr algn="just"/>
            <a:r>
              <a:rPr lang="en-US" dirty="0"/>
              <a:t>Use Amazon EKS to – </a:t>
            </a:r>
          </a:p>
          <a:p>
            <a:pPr lvl="1" algn="just"/>
            <a:r>
              <a:rPr lang="en-US" dirty="0"/>
              <a:t>Manage </a:t>
            </a:r>
            <a:r>
              <a:rPr lang="en-US" dirty="0">
                <a:solidFill>
                  <a:srgbClr val="333399"/>
                </a:solidFill>
              </a:rPr>
              <a:t>clusters</a:t>
            </a:r>
            <a:r>
              <a:rPr lang="en-US" dirty="0"/>
              <a:t> of Amazon EC2 compute instances</a:t>
            </a:r>
          </a:p>
          <a:p>
            <a:pPr lvl="1" algn="just"/>
            <a:r>
              <a:rPr lang="en-US" dirty="0"/>
              <a:t>Run containers that are </a:t>
            </a:r>
            <a:r>
              <a:rPr lang="en-US" dirty="0">
                <a:solidFill>
                  <a:srgbClr val="333399"/>
                </a:solidFill>
              </a:rPr>
              <a:t>orchestrated by Kubernetes</a:t>
            </a:r>
            <a:r>
              <a:rPr lang="en-US" dirty="0"/>
              <a:t> on those instances</a:t>
            </a:r>
          </a:p>
        </p:txBody>
      </p:sp>
      <p:sp>
        <p:nvSpPr>
          <p:cNvPr id="6" name="TextBox 5">
            <a:extLst>
              <a:ext uri="{FF2B5EF4-FFF2-40B4-BE49-F238E27FC236}">
                <a16:creationId xmlns="" xmlns:a16="http://schemas.microsoft.com/office/drawing/2014/main" id="{3BBBDD1A-A138-3748-8A68-1796D5CE03F8}"/>
              </a:ext>
              <a:ext uri="{C183D7F6-B498-43B3-948B-1728B52AA6E4}">
                <adec:decorative xmlns="" xmlns:adec="http://schemas.microsoft.com/office/drawing/2017/decorative" val="1"/>
              </a:ext>
            </a:extLst>
          </p:cNvPr>
          <p:cNvSpPr txBox="1"/>
          <p:nvPr/>
        </p:nvSpPr>
        <p:spPr>
          <a:xfrm>
            <a:off x="9540602" y="2742407"/>
            <a:ext cx="2301904" cy="584775"/>
          </a:xfrm>
          <a:prstGeom prst="rect">
            <a:avLst/>
          </a:prstGeom>
          <a:noFill/>
        </p:spPr>
        <p:txBody>
          <a:bodyPr wrap="square" rtlCol="0">
            <a:spAutoFit/>
          </a:bodyPr>
          <a:lstStyle/>
          <a:p>
            <a:pPr algn="ctr"/>
            <a:r>
              <a:rPr lang="en-US" sz="1600" b="1" dirty="0"/>
              <a:t>Amazon Elastic Kubernetes Service</a:t>
            </a:r>
            <a:endParaRPr lang="en-US" sz="1200" b="1" dirty="0"/>
          </a:p>
        </p:txBody>
      </p:sp>
      <p:pic>
        <p:nvPicPr>
          <p:cNvPr id="7" name="Graphic 6">
            <a:extLst>
              <a:ext uri="{FF2B5EF4-FFF2-40B4-BE49-F238E27FC236}">
                <a16:creationId xmlns="" xmlns:a16="http://schemas.microsoft.com/office/drawing/2014/main" id="{D6469277-4207-D448-8A24-4A48D2E057AF}"/>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42914" y="1621393"/>
            <a:ext cx="1097280" cy="1097280"/>
          </a:xfrm>
          <a:prstGeom prst="rect">
            <a:avLst/>
          </a:prstGeom>
        </p:spPr>
      </p:pic>
    </p:spTree>
    <p:custDataLst>
      <p:tags r:id="rId1"/>
    </p:custDataLst>
    <p:extLst>
      <p:ext uri="{BB962C8B-B14F-4D97-AF65-F5344CB8AC3E}">
        <p14:creationId xmlns:p14="http://schemas.microsoft.com/office/powerpoint/2010/main" val="18625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33</a:t>
            </a:fld>
            <a:endParaRPr lang="en-US" dirty="0"/>
          </a:p>
        </p:txBody>
      </p:sp>
      <p:sp>
        <p:nvSpPr>
          <p:cNvPr id="2" name="Title 1"/>
          <p:cNvSpPr>
            <a:spLocks noGrp="1"/>
          </p:cNvSpPr>
          <p:nvPr>
            <p:ph type="title"/>
          </p:nvPr>
        </p:nvSpPr>
        <p:spPr/>
        <p:txBody>
          <a:bodyPr>
            <a:normAutofit/>
          </a:bodyPr>
          <a:lstStyle/>
          <a:p>
            <a:r>
              <a:rPr lang="en-US" dirty="0"/>
              <a:t>Amazon Elastic Container Registry (Amazon ECR)</a:t>
            </a:r>
          </a:p>
        </p:txBody>
      </p:sp>
      <p:sp>
        <p:nvSpPr>
          <p:cNvPr id="18" name="Content Placeholder 17">
            <a:extLst>
              <a:ext uri="{FF2B5EF4-FFF2-40B4-BE49-F238E27FC236}">
                <a16:creationId xmlns="" xmlns:a16="http://schemas.microsoft.com/office/drawing/2014/main" id="{35FA850C-64AA-114A-8C20-BCB817F23362}"/>
              </a:ext>
            </a:extLst>
          </p:cNvPr>
          <p:cNvSpPr>
            <a:spLocks noGrp="1"/>
          </p:cNvSpPr>
          <p:nvPr>
            <p:ph sz="quarter" idx="21"/>
          </p:nvPr>
        </p:nvSpPr>
        <p:spPr>
          <a:xfrm>
            <a:off x="365760" y="1143000"/>
            <a:ext cx="6836898" cy="5291750"/>
          </a:xfrm>
        </p:spPr>
        <p:txBody>
          <a:bodyPr/>
          <a:lstStyle/>
          <a:p>
            <a:pPr marL="0" indent="0" algn="ctr">
              <a:buNone/>
            </a:pPr>
            <a:r>
              <a:rPr lang="en-US" sz="2000" b="1" dirty="0">
                <a:solidFill>
                  <a:srgbClr val="504BAB"/>
                </a:solidFill>
                <a:latin typeface="+mn-lt"/>
              </a:rPr>
              <a:t>Amazon ECR </a:t>
            </a:r>
            <a:r>
              <a:rPr lang="en-US" sz="2000" dirty="0">
                <a:latin typeface="+mn-lt"/>
              </a:rPr>
              <a:t>is a fully managed Docker </a:t>
            </a:r>
            <a:r>
              <a:rPr lang="en-US" sz="2000" dirty="0">
                <a:solidFill>
                  <a:schemeClr val="accent6"/>
                </a:solidFill>
                <a:latin typeface="+mn-lt"/>
              </a:rPr>
              <a:t>container registry </a:t>
            </a:r>
            <a:r>
              <a:rPr lang="en-US" sz="2000" dirty="0">
                <a:latin typeface="+mn-lt"/>
              </a:rPr>
              <a:t>that makes it easy for developers to store, manage, and deploy Docker container images.</a:t>
            </a:r>
          </a:p>
          <a:p>
            <a:pPr marL="0" indent="0" algn="ctr">
              <a:buNone/>
            </a:pPr>
            <a:endParaRPr lang="en-US" sz="2000" dirty="0">
              <a:latin typeface="+mn-lt"/>
            </a:endParaRPr>
          </a:p>
          <a:p>
            <a:pPr marL="0" indent="0" algn="ctr">
              <a:buNone/>
            </a:pPr>
            <a:endParaRPr lang="en-US" sz="2000" dirty="0">
              <a:latin typeface="+mn-lt"/>
            </a:endParaRPr>
          </a:p>
        </p:txBody>
      </p:sp>
      <p:grpSp>
        <p:nvGrpSpPr>
          <p:cNvPr id="3" name="Group 2" descr="Amazon Elastic Container Registry image and registry.">
            <a:extLst>
              <a:ext uri="{FF2B5EF4-FFF2-40B4-BE49-F238E27FC236}">
                <a16:creationId xmlns="" xmlns:a16="http://schemas.microsoft.com/office/drawing/2014/main" id="{8EDC0213-C0A4-CDEA-5417-08EBFE35207E}"/>
              </a:ext>
            </a:extLst>
          </p:cNvPr>
          <p:cNvGrpSpPr/>
          <p:nvPr/>
        </p:nvGrpSpPr>
        <p:grpSpPr>
          <a:xfrm>
            <a:off x="1400636" y="2991816"/>
            <a:ext cx="2805831" cy="2869485"/>
            <a:chOff x="1400636" y="2991816"/>
            <a:chExt cx="2805831" cy="2869485"/>
          </a:xfrm>
        </p:grpSpPr>
        <p:sp>
          <p:nvSpPr>
            <p:cNvPr id="5" name="TextBox 4">
              <a:extLst>
                <a:ext uri="{FF2B5EF4-FFF2-40B4-BE49-F238E27FC236}">
                  <a16:creationId xmlns="" xmlns:a16="http://schemas.microsoft.com/office/drawing/2014/main" id="{E3C0960A-3D31-6D47-8EAA-93DE09090CDD}"/>
                </a:ext>
              </a:extLst>
            </p:cNvPr>
            <p:cNvSpPr txBox="1"/>
            <p:nvPr/>
          </p:nvSpPr>
          <p:spPr>
            <a:xfrm>
              <a:off x="1584700" y="4115102"/>
              <a:ext cx="2301904" cy="584775"/>
            </a:xfrm>
            <a:prstGeom prst="rect">
              <a:avLst/>
            </a:prstGeom>
            <a:noFill/>
          </p:spPr>
          <p:txBody>
            <a:bodyPr wrap="square" rtlCol="0">
              <a:spAutoFit/>
            </a:bodyPr>
            <a:lstStyle/>
            <a:p>
              <a:pPr algn="ctr"/>
              <a:r>
                <a:rPr lang="en-US" sz="1600" b="1" dirty="0">
                  <a:solidFill>
                    <a:srgbClr val="232F3D"/>
                  </a:solidFill>
                </a:rPr>
                <a:t>Amazon Elastic Container Registry</a:t>
              </a:r>
            </a:p>
          </p:txBody>
        </p:sp>
        <p:pic>
          <p:nvPicPr>
            <p:cNvPr id="6" name="Graphic 7">
              <a:extLst>
                <a:ext uri="{FF2B5EF4-FFF2-40B4-BE49-F238E27FC236}">
                  <a16:creationId xmlns="" xmlns:a16="http://schemas.microsoft.com/office/drawing/2014/main" id="{1CF9C3A0-90C2-104F-8C5D-8BF17B43492A}"/>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220309" y="2991816"/>
              <a:ext cx="1097280" cy="1097280"/>
            </a:xfrm>
            <a:prstGeom prst="rect">
              <a:avLst/>
            </a:prstGeom>
          </p:spPr>
        </p:pic>
        <p:sp>
          <p:nvSpPr>
            <p:cNvPr id="7" name="TextBox 6">
              <a:extLst>
                <a:ext uri="{FF2B5EF4-FFF2-40B4-BE49-F238E27FC236}">
                  <a16:creationId xmlns="" xmlns:a16="http://schemas.microsoft.com/office/drawing/2014/main" id="{3B80D3AF-B376-7B4C-812C-4B01DFE501E9}"/>
                </a:ext>
              </a:extLst>
            </p:cNvPr>
            <p:cNvSpPr txBox="1"/>
            <p:nvPr/>
          </p:nvSpPr>
          <p:spPr>
            <a:xfrm>
              <a:off x="2517364" y="5491969"/>
              <a:ext cx="1513305" cy="369332"/>
            </a:xfrm>
            <a:prstGeom prst="rect">
              <a:avLst/>
            </a:prstGeom>
            <a:noFill/>
          </p:spPr>
          <p:txBody>
            <a:bodyPr wrap="square" rtlCol="0">
              <a:spAutoFit/>
            </a:bodyPr>
            <a:lstStyle/>
            <a:p>
              <a:pPr algn="ctr"/>
              <a:r>
                <a:rPr lang="en-US" dirty="0">
                  <a:solidFill>
                    <a:srgbClr val="232F3D"/>
                  </a:solidFill>
                </a:rPr>
                <a:t>Registry</a:t>
              </a:r>
            </a:p>
          </p:txBody>
        </p:sp>
        <p:sp>
          <p:nvSpPr>
            <p:cNvPr id="8" name="TextBox 7">
              <a:extLst>
                <a:ext uri="{FF2B5EF4-FFF2-40B4-BE49-F238E27FC236}">
                  <a16:creationId xmlns="" xmlns:a16="http://schemas.microsoft.com/office/drawing/2014/main" id="{E30BD3A7-C48B-CE4E-A6CB-7C76940D5754}"/>
                </a:ext>
              </a:extLst>
            </p:cNvPr>
            <p:cNvSpPr txBox="1"/>
            <p:nvPr/>
          </p:nvSpPr>
          <p:spPr>
            <a:xfrm>
              <a:off x="1417561" y="5491969"/>
              <a:ext cx="1513305" cy="369332"/>
            </a:xfrm>
            <a:prstGeom prst="rect">
              <a:avLst/>
            </a:prstGeom>
            <a:noFill/>
          </p:spPr>
          <p:txBody>
            <a:bodyPr wrap="square" rtlCol="0">
              <a:spAutoFit/>
            </a:bodyPr>
            <a:lstStyle/>
            <a:p>
              <a:pPr algn="ctr"/>
              <a:r>
                <a:rPr lang="en-US" dirty="0">
                  <a:solidFill>
                    <a:srgbClr val="232F3D"/>
                  </a:solidFill>
                </a:rPr>
                <a:t>Image</a:t>
              </a:r>
            </a:p>
          </p:txBody>
        </p:sp>
        <p:pic>
          <p:nvPicPr>
            <p:cNvPr id="11" name="Graphic 5">
              <a:extLst>
                <a:ext uri="{FF2B5EF4-FFF2-40B4-BE49-F238E27FC236}">
                  <a16:creationId xmlns="" xmlns:a16="http://schemas.microsoft.com/office/drawing/2014/main" id="{80657F91-5B57-284A-B3AB-6E90EA77B5FA}"/>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039066" y="5050508"/>
              <a:ext cx="469900" cy="469900"/>
            </a:xfrm>
            <a:prstGeom prst="rect">
              <a:avLst/>
            </a:prstGeom>
          </p:spPr>
        </p:pic>
        <p:pic>
          <p:nvPicPr>
            <p:cNvPr id="12" name="Graphic 9">
              <a:extLst>
                <a:ext uri="{FF2B5EF4-FFF2-40B4-BE49-F238E27FC236}">
                  <a16:creationId xmlns="" xmlns:a16="http://schemas.microsoft.com/office/drawing/2014/main" id="{6F1D2976-3731-FD45-9487-2C4785939B44}"/>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939263" y="5063472"/>
              <a:ext cx="469900" cy="469900"/>
            </a:xfrm>
            <a:prstGeom prst="rect">
              <a:avLst/>
            </a:prstGeom>
          </p:spPr>
        </p:pic>
        <p:cxnSp>
          <p:nvCxnSpPr>
            <p:cNvPr id="13" name="Straight Connector 12"/>
            <p:cNvCxnSpPr/>
            <p:nvPr/>
          </p:nvCxnSpPr>
          <p:spPr>
            <a:xfrm>
              <a:off x="1400636" y="4861187"/>
              <a:ext cx="2805831" cy="0"/>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grpSp>
      <p:graphicFrame>
        <p:nvGraphicFramePr>
          <p:cNvPr id="14" name="Diagram 13" descr="ECR characteristics, including: ECS integration, docker support, team collaboration, access control, and third-party integrations."/>
          <p:cNvGraphicFramePr/>
          <p:nvPr>
            <p:extLst>
              <p:ext uri="{D42A27DB-BD31-4B8C-83A1-F6EECF244321}">
                <p14:modId xmlns:p14="http://schemas.microsoft.com/office/powerpoint/2010/main" val="4131610782"/>
              </p:ext>
            </p:extLst>
          </p:nvPr>
        </p:nvGraphicFramePr>
        <p:xfrm>
          <a:off x="4828067" y="1518635"/>
          <a:ext cx="7067671" cy="471178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ustDataLst>
      <p:tags r:id="rId1"/>
    </p:custDataLst>
    <p:extLst>
      <p:ext uri="{BB962C8B-B14F-4D97-AF65-F5344CB8AC3E}">
        <p14:creationId xmlns:p14="http://schemas.microsoft.com/office/powerpoint/2010/main" val="3687748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97A575E5-94AA-EE4A-880C-30BE91D6612A}"/>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34</a:t>
            </a:fld>
            <a:endParaRPr lang="en-US" dirty="0"/>
          </a:p>
        </p:txBody>
      </p:sp>
      <p:sp>
        <p:nvSpPr>
          <p:cNvPr id="11" name="Title 3"/>
          <p:cNvSpPr>
            <a:spLocks noGrp="1"/>
          </p:cNvSpPr>
          <p:nvPr>
            <p:ph type="ctrTitle"/>
          </p:nvPr>
        </p:nvSpPr>
        <p:spPr/>
        <p:txBody>
          <a:bodyPr/>
          <a:lstStyle/>
          <a:p>
            <a:r>
              <a:rPr lang="en-US" dirty="0"/>
              <a:t>Section 4 key takeaways</a:t>
            </a:r>
          </a:p>
        </p:txBody>
      </p:sp>
      <p:sp>
        <p:nvSpPr>
          <p:cNvPr id="7" name="Content Placeholder 6">
            <a:extLst>
              <a:ext uri="{FF2B5EF4-FFF2-40B4-BE49-F238E27FC236}">
                <a16:creationId xmlns="" xmlns:a16="http://schemas.microsoft.com/office/drawing/2014/main" id="{019E5D6B-DF07-48E2-A867-EBC5E821A07C}"/>
              </a:ext>
            </a:extLst>
          </p:cNvPr>
          <p:cNvSpPr>
            <a:spLocks noGrp="1"/>
          </p:cNvSpPr>
          <p:nvPr>
            <p:ph type="body" idx="1"/>
          </p:nvPr>
        </p:nvSpPr>
        <p:spPr/>
        <p:txBody>
          <a:bodyPr/>
          <a:lstStyle/>
          <a:p>
            <a:pPr>
              <a:buClr>
                <a:srgbClr val="232F3E"/>
              </a:buClr>
            </a:pPr>
            <a:r>
              <a:rPr lang="en-US" sz="2000" b="1" dirty="0">
                <a:solidFill>
                  <a:srgbClr val="504BAB"/>
                </a:solidFill>
              </a:rPr>
              <a:t>Containers</a:t>
            </a:r>
            <a:r>
              <a:rPr lang="en-US" sz="2000" dirty="0"/>
              <a:t> can hold everything that an application needs to run.</a:t>
            </a:r>
          </a:p>
          <a:p>
            <a:pPr>
              <a:buClr>
                <a:srgbClr val="232F3E"/>
              </a:buClr>
            </a:pPr>
            <a:r>
              <a:rPr lang="en-US" sz="2000" b="1" dirty="0">
                <a:solidFill>
                  <a:srgbClr val="504BAB"/>
                </a:solidFill>
              </a:rPr>
              <a:t>Docker</a:t>
            </a:r>
            <a:r>
              <a:rPr lang="en-US" sz="2000" dirty="0"/>
              <a:t> is a software platform that packages software into containers. </a:t>
            </a:r>
          </a:p>
          <a:p>
            <a:pPr lvl="1">
              <a:buClr>
                <a:srgbClr val="232F3E"/>
              </a:buClr>
            </a:pPr>
            <a:r>
              <a:rPr lang="en-US" sz="1800" dirty="0"/>
              <a:t>A single application can span multiple containers.</a:t>
            </a:r>
          </a:p>
          <a:p>
            <a:pPr>
              <a:buClr>
                <a:srgbClr val="232F3E"/>
              </a:buClr>
            </a:pPr>
            <a:r>
              <a:rPr lang="en-US" sz="2000" dirty="0"/>
              <a:t>Amazon Elastic Container Service (</a:t>
            </a:r>
            <a:r>
              <a:rPr lang="en-US" sz="2000" b="1" dirty="0">
                <a:solidFill>
                  <a:srgbClr val="504BAB"/>
                </a:solidFill>
              </a:rPr>
              <a:t>Amazon</a:t>
            </a:r>
            <a:r>
              <a:rPr lang="en-US" sz="2000" b="1" dirty="0">
                <a:solidFill>
                  <a:schemeClr val="accent5"/>
                </a:solidFill>
              </a:rPr>
              <a:t> </a:t>
            </a:r>
            <a:r>
              <a:rPr lang="en-US" sz="2000" b="1" dirty="0">
                <a:solidFill>
                  <a:srgbClr val="504BAB"/>
                </a:solidFill>
              </a:rPr>
              <a:t>ECS</a:t>
            </a:r>
            <a:r>
              <a:rPr lang="en-US" sz="2000" dirty="0"/>
              <a:t>) orchestrates the running of Docker containers.</a:t>
            </a:r>
          </a:p>
          <a:p>
            <a:pPr>
              <a:buClr>
                <a:srgbClr val="232F3E"/>
              </a:buClr>
            </a:pPr>
            <a:r>
              <a:rPr lang="en-US" sz="2000" b="1" dirty="0">
                <a:solidFill>
                  <a:srgbClr val="504BAB"/>
                </a:solidFill>
              </a:rPr>
              <a:t>Kubernetes</a:t>
            </a:r>
            <a:r>
              <a:rPr lang="en-US" sz="2000" dirty="0"/>
              <a:t> is open source software for container orchestration. </a:t>
            </a:r>
          </a:p>
          <a:p>
            <a:pPr>
              <a:buClr>
                <a:srgbClr val="232F3E"/>
              </a:buClr>
            </a:pPr>
            <a:r>
              <a:rPr lang="en-US" sz="2000" dirty="0"/>
              <a:t>Amazon Elastic Kubernetes Service (</a:t>
            </a:r>
            <a:r>
              <a:rPr lang="en-US" sz="2000" b="1" dirty="0">
                <a:solidFill>
                  <a:srgbClr val="504BAB"/>
                </a:solidFill>
              </a:rPr>
              <a:t>Amazon</a:t>
            </a:r>
            <a:r>
              <a:rPr lang="en-US" sz="2000" b="1" dirty="0">
                <a:solidFill>
                  <a:schemeClr val="accent5"/>
                </a:solidFill>
              </a:rPr>
              <a:t> </a:t>
            </a:r>
            <a:r>
              <a:rPr lang="en-US" sz="2000" b="1" dirty="0">
                <a:solidFill>
                  <a:srgbClr val="504BAB"/>
                </a:solidFill>
              </a:rPr>
              <a:t>EKS</a:t>
            </a:r>
            <a:r>
              <a:rPr lang="en-US" sz="2000" dirty="0"/>
              <a:t>) enables you to run Kubernetes on AWS</a:t>
            </a:r>
          </a:p>
          <a:p>
            <a:pPr>
              <a:buClr>
                <a:srgbClr val="232F3E"/>
              </a:buClr>
            </a:pPr>
            <a:r>
              <a:rPr lang="en-US" sz="2000" dirty="0"/>
              <a:t>Amazon Elastic Container Registry (</a:t>
            </a:r>
            <a:r>
              <a:rPr lang="en-US" sz="2000" b="1" dirty="0">
                <a:solidFill>
                  <a:srgbClr val="504BAB"/>
                </a:solidFill>
              </a:rPr>
              <a:t>Amazon</a:t>
            </a:r>
            <a:r>
              <a:rPr lang="en-US" sz="2000" b="1" dirty="0">
                <a:solidFill>
                  <a:schemeClr val="accent5"/>
                </a:solidFill>
              </a:rPr>
              <a:t> </a:t>
            </a:r>
            <a:r>
              <a:rPr lang="en-US" sz="2000" b="1" dirty="0">
                <a:solidFill>
                  <a:srgbClr val="504BAB"/>
                </a:solidFill>
              </a:rPr>
              <a:t>ECR</a:t>
            </a:r>
            <a:r>
              <a:rPr lang="en-US" sz="2000" dirty="0"/>
              <a:t>) enables you to store, manage, and deploy your Docker containers.</a:t>
            </a:r>
          </a:p>
          <a:p>
            <a:pPr marL="0" indent="0">
              <a:buNone/>
            </a:pPr>
            <a:endParaRPr lang="en-US" sz="2000" dirty="0"/>
          </a:p>
        </p:txBody>
      </p:sp>
      <p:pic>
        <p:nvPicPr>
          <p:cNvPr id="9" name="Picture Placeholder 6">
            <a:extLst>
              <a:ext uri="{C183D7F6-B498-43B3-948B-1728B52AA6E4}">
                <adec:decorative xmlns=""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40517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35</a:t>
            </a:fld>
            <a:endParaRPr lang="en-US"/>
          </a:p>
        </p:txBody>
      </p:sp>
      <p:sp>
        <p:nvSpPr>
          <p:cNvPr id="2" name="Title 1">
            <a:extLst>
              <a:ext uri="{FF2B5EF4-FFF2-40B4-BE49-F238E27FC236}">
                <a16:creationId xmlns=""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7E010F3-0831-B745-A08F-C40C256B1EF1}"/>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a:t>
            </a:fld>
            <a:endParaRPr lang="en-US" dirty="0"/>
          </a:p>
        </p:txBody>
      </p:sp>
      <p:sp>
        <p:nvSpPr>
          <p:cNvPr id="2" name="Title 1"/>
          <p:cNvSpPr>
            <a:spLocks noGrp="1"/>
          </p:cNvSpPr>
          <p:nvPr>
            <p:ph type="title"/>
          </p:nvPr>
        </p:nvSpPr>
        <p:spPr/>
        <p:txBody>
          <a:bodyPr/>
          <a:lstStyle/>
          <a:p>
            <a:r>
              <a:rPr lang="en-US" dirty="0"/>
              <a:t>Lab 3 scenario</a:t>
            </a:r>
          </a:p>
        </p:txBody>
      </p:sp>
      <p:sp>
        <p:nvSpPr>
          <p:cNvPr id="3" name="Content Placeholder 2"/>
          <p:cNvSpPr>
            <a:spLocks noGrp="1"/>
          </p:cNvSpPr>
          <p:nvPr>
            <p:ph sz="quarter" idx="21"/>
          </p:nvPr>
        </p:nvSpPr>
        <p:spPr/>
        <p:txBody>
          <a:bodyPr>
            <a:normAutofit/>
          </a:bodyPr>
          <a:lstStyle/>
          <a:p>
            <a:pPr marL="0" lvl="1" indent="0">
              <a:spcBef>
                <a:spcPts val="1800"/>
              </a:spcBef>
              <a:spcAft>
                <a:spcPts val="800"/>
              </a:spcAft>
              <a:buNone/>
            </a:pPr>
            <a:r>
              <a:rPr lang="en-US" sz="2800" dirty="0"/>
              <a:t>In this lab, you will launch and configure your first virtual machine that runs on Amazon EC2. </a:t>
            </a:r>
          </a:p>
        </p:txBody>
      </p:sp>
      <p:grpSp>
        <p:nvGrpSpPr>
          <p:cNvPr id="49" name="Group 48" descr="Diagram showing a web server instance in a public subnet. The subnet is in Availability Zone 1 and a VPC named Lab VPC.">
            <a:extLst>
              <a:ext uri="{FF2B5EF4-FFF2-40B4-BE49-F238E27FC236}">
                <a16:creationId xmlns="" xmlns:a16="http://schemas.microsoft.com/office/drawing/2014/main" id="{E1900DA7-3EF6-7149-BEA0-327FFF983FC7}"/>
              </a:ext>
            </a:extLst>
          </p:cNvPr>
          <p:cNvGrpSpPr/>
          <p:nvPr/>
        </p:nvGrpSpPr>
        <p:grpSpPr>
          <a:xfrm>
            <a:off x="3655470" y="2369847"/>
            <a:ext cx="4518009" cy="3783811"/>
            <a:chOff x="2286828" y="2384058"/>
            <a:chExt cx="4518009" cy="3783811"/>
          </a:xfrm>
        </p:grpSpPr>
        <p:sp>
          <p:nvSpPr>
            <p:cNvPr id="38" name="Rectangle 37">
              <a:extLst>
                <a:ext uri="{FF2B5EF4-FFF2-40B4-BE49-F238E27FC236}">
                  <a16:creationId xmlns="" xmlns:a16="http://schemas.microsoft.com/office/drawing/2014/main" id="{BDE47609-F308-404B-95FC-9F484C3C716F}"/>
                </a:ext>
              </a:extLst>
            </p:cNvPr>
            <p:cNvSpPr/>
            <p:nvPr/>
          </p:nvSpPr>
          <p:spPr>
            <a:xfrm>
              <a:off x="4559202" y="3662339"/>
              <a:ext cx="1710543" cy="186488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rgbClr val="504BAB"/>
                  </a:solidFill>
                </a:rPr>
                <a:t>Public subnet</a:t>
              </a:r>
            </a:p>
          </p:txBody>
        </p:sp>
        <p:sp>
          <p:nvSpPr>
            <p:cNvPr id="30" name="Rectangle 29">
              <a:extLst>
                <a:ext uri="{FF2B5EF4-FFF2-40B4-BE49-F238E27FC236}">
                  <a16:creationId xmlns="" xmlns:a16="http://schemas.microsoft.com/office/drawing/2014/main" id="{D4C388C4-E5E3-5E4E-A417-3B469CE97805}"/>
                </a:ext>
              </a:extLst>
            </p:cNvPr>
            <p:cNvSpPr/>
            <p:nvPr/>
          </p:nvSpPr>
          <p:spPr>
            <a:xfrm>
              <a:off x="2820708" y="3329965"/>
              <a:ext cx="3617589" cy="2370748"/>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rgbClr val="504BAB"/>
                  </a:solidFill>
                </a:rPr>
                <a:t>Lab VPC</a:t>
              </a:r>
            </a:p>
          </p:txBody>
        </p:sp>
        <p:sp>
          <p:nvSpPr>
            <p:cNvPr id="31" name="Rectangle 30">
              <a:extLst>
                <a:ext uri="{FF2B5EF4-FFF2-40B4-BE49-F238E27FC236}">
                  <a16:creationId xmlns="" xmlns:a16="http://schemas.microsoft.com/office/drawing/2014/main" id="{21FEE625-8C6A-3C41-9B39-A39E83110C4A}"/>
                </a:ext>
              </a:extLst>
            </p:cNvPr>
            <p:cNvSpPr/>
            <p:nvPr/>
          </p:nvSpPr>
          <p:spPr>
            <a:xfrm>
              <a:off x="2286828" y="2384058"/>
              <a:ext cx="4518009" cy="37838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sp>
          <p:nvSpPr>
            <p:cNvPr id="32" name="Rectangle 31">
              <a:extLst>
                <a:ext uri="{FF2B5EF4-FFF2-40B4-BE49-F238E27FC236}">
                  <a16:creationId xmlns="" xmlns:a16="http://schemas.microsoft.com/office/drawing/2014/main" id="{43813717-EE3B-0A46-BC41-DB27B7F7CDCA}"/>
                </a:ext>
              </a:extLst>
            </p:cNvPr>
            <p:cNvSpPr/>
            <p:nvPr/>
          </p:nvSpPr>
          <p:spPr>
            <a:xfrm>
              <a:off x="4454802" y="2947911"/>
              <a:ext cx="1860055" cy="2881389"/>
            </a:xfrm>
            <a:prstGeom prst="rect">
              <a:avLst/>
            </a:prstGeom>
            <a:noFill/>
            <a:ln w="12700">
              <a:solidFill>
                <a:srgbClr val="36C2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36C2B4"/>
                  </a:solidFill>
                </a:rPr>
                <a:t>Availability Zone </a:t>
              </a:r>
              <a:r>
                <a:rPr lang="en-US" sz="1600" dirty="0">
                  <a:solidFill>
                    <a:schemeClr val="accent3"/>
                  </a:solidFill>
                </a:rPr>
                <a:t>1</a:t>
              </a:r>
            </a:p>
          </p:txBody>
        </p:sp>
        <p:pic>
          <p:nvPicPr>
            <p:cNvPr id="33" name="Graphic 32">
              <a:extLst>
                <a:ext uri="{FF2B5EF4-FFF2-40B4-BE49-F238E27FC236}">
                  <a16:creationId xmlns="" xmlns:a16="http://schemas.microsoft.com/office/drawing/2014/main" id="{CB287DD5-665F-0B4E-A089-5C9C8401D5F4}"/>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286828" y="2384058"/>
              <a:ext cx="277535" cy="277535"/>
            </a:xfrm>
            <a:prstGeom prst="rect">
              <a:avLst/>
            </a:prstGeom>
          </p:spPr>
        </p:pic>
        <p:pic>
          <p:nvPicPr>
            <p:cNvPr id="34" name="Graphic 33">
              <a:extLst>
                <a:ext uri="{FF2B5EF4-FFF2-40B4-BE49-F238E27FC236}">
                  <a16:creationId xmlns="" xmlns:a16="http://schemas.microsoft.com/office/drawing/2014/main" id="{6C66796A-3077-C649-890F-9ED3B1DCE4F6}"/>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820708" y="3329965"/>
              <a:ext cx="277535" cy="277535"/>
            </a:xfrm>
            <a:prstGeom prst="rect">
              <a:avLst/>
            </a:prstGeom>
          </p:spPr>
        </p:pic>
        <p:pic>
          <p:nvPicPr>
            <p:cNvPr id="36" name="Graphic 35">
              <a:extLst>
                <a:ext uri="{FF2B5EF4-FFF2-40B4-BE49-F238E27FC236}">
                  <a16:creationId xmlns="" xmlns:a16="http://schemas.microsoft.com/office/drawing/2014/main" id="{B2A2CFDB-3786-214E-98C5-24E5E86727B7}"/>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216997" y="4062784"/>
              <a:ext cx="394953" cy="394953"/>
            </a:xfrm>
            <a:prstGeom prst="rect">
              <a:avLst/>
            </a:prstGeom>
          </p:spPr>
        </p:pic>
        <p:sp>
          <p:nvSpPr>
            <p:cNvPr id="37" name="TextBox 36">
              <a:extLst>
                <a:ext uri="{FF2B5EF4-FFF2-40B4-BE49-F238E27FC236}">
                  <a16:creationId xmlns="" xmlns:a16="http://schemas.microsoft.com/office/drawing/2014/main" id="{66D35617-E1A4-7E4E-AA57-AF3C2C897AED}"/>
                </a:ext>
              </a:extLst>
            </p:cNvPr>
            <p:cNvSpPr txBox="1"/>
            <p:nvPr/>
          </p:nvSpPr>
          <p:spPr>
            <a:xfrm>
              <a:off x="4671923" y="4410437"/>
              <a:ext cx="1485100" cy="584775"/>
            </a:xfrm>
            <a:prstGeom prst="rect">
              <a:avLst/>
            </a:prstGeom>
            <a:noFill/>
          </p:spPr>
          <p:txBody>
            <a:bodyPr wrap="square" rtlCol="0">
              <a:spAutoFit/>
            </a:bodyPr>
            <a:lstStyle/>
            <a:p>
              <a:pPr algn="ctr"/>
              <a:r>
                <a:rPr lang="en-US" sz="1600" dirty="0">
                  <a:solidFill>
                    <a:srgbClr val="232F3E"/>
                  </a:solidFill>
                </a:rPr>
                <a:t>Web server</a:t>
              </a:r>
              <a:br>
                <a:rPr lang="en-US" sz="1600" dirty="0">
                  <a:solidFill>
                    <a:srgbClr val="232F3E"/>
                  </a:solidFill>
                </a:rPr>
              </a:br>
              <a:r>
                <a:rPr lang="en-US" sz="1600" dirty="0">
                  <a:solidFill>
                    <a:srgbClr val="232F3E"/>
                  </a:solidFill>
                </a:rPr>
                <a:t>instance</a:t>
              </a:r>
            </a:p>
          </p:txBody>
        </p:sp>
        <p:pic>
          <p:nvPicPr>
            <p:cNvPr id="40" name="Graphic 39">
              <a:extLst>
                <a:ext uri="{FF2B5EF4-FFF2-40B4-BE49-F238E27FC236}">
                  <a16:creationId xmlns="" xmlns:a16="http://schemas.microsoft.com/office/drawing/2014/main" id="{0330DD15-3518-C947-8F1E-DA11C561F0E4}"/>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559144" y="3653567"/>
              <a:ext cx="274320" cy="274320"/>
            </a:xfrm>
            <a:prstGeom prst="rect">
              <a:avLst/>
            </a:prstGeom>
          </p:spPr>
        </p:pic>
        <p:sp>
          <p:nvSpPr>
            <p:cNvPr id="42" name="Rectangle 41">
              <a:extLst>
                <a:ext uri="{FF2B5EF4-FFF2-40B4-BE49-F238E27FC236}">
                  <a16:creationId xmlns="" xmlns:a16="http://schemas.microsoft.com/office/drawing/2014/main" id="{AC6338C9-4808-EA42-A2FC-2018ED9971FA}"/>
                </a:ext>
              </a:extLst>
            </p:cNvPr>
            <p:cNvSpPr/>
            <p:nvPr/>
          </p:nvSpPr>
          <p:spPr>
            <a:xfrm>
              <a:off x="2564364" y="2742525"/>
              <a:ext cx="4004031" cy="3215363"/>
            </a:xfrm>
            <a:prstGeom prst="rect">
              <a:avLst/>
            </a:prstGeom>
            <a:noFill/>
            <a:ln w="12700">
              <a:solidFill>
                <a:srgbClr val="36C2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36C2B4"/>
                  </a:solidFill>
                </a:rPr>
                <a:t>Region</a:t>
              </a:r>
            </a:p>
          </p:txBody>
        </p:sp>
        <p:pic>
          <p:nvPicPr>
            <p:cNvPr id="43" name="Graphic 42">
              <a:extLst>
                <a:ext uri="{FF2B5EF4-FFF2-40B4-BE49-F238E27FC236}">
                  <a16:creationId xmlns="" xmlns:a16="http://schemas.microsoft.com/office/drawing/2014/main" id="{CC5ED29E-4FBE-F54F-BA93-A562CDDEF1D4}"/>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564363" y="2761925"/>
              <a:ext cx="274320" cy="274320"/>
            </a:xfrm>
            <a:prstGeom prst="rect">
              <a:avLst/>
            </a:prstGeom>
          </p:spPr>
        </p:pic>
      </p:grpSp>
    </p:spTree>
    <p:custDataLst>
      <p:tags r:id="rId1"/>
    </p:custDataLst>
    <p:extLst>
      <p:ext uri="{BB962C8B-B14F-4D97-AF65-F5344CB8AC3E}">
        <p14:creationId xmlns:p14="http://schemas.microsoft.com/office/powerpoint/2010/main" val="74157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92F5F2A1-6E67-C14A-9D7F-953321325B88}"/>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a:t>
            </a:fld>
            <a:endParaRPr lang="en-US" dirty="0"/>
          </a:p>
        </p:txBody>
      </p:sp>
      <p:sp>
        <p:nvSpPr>
          <p:cNvPr id="2" name="Title 1"/>
          <p:cNvSpPr>
            <a:spLocks noGrp="1"/>
          </p:cNvSpPr>
          <p:nvPr>
            <p:ph type="title"/>
          </p:nvPr>
        </p:nvSpPr>
        <p:spPr/>
        <p:txBody>
          <a:bodyPr/>
          <a:lstStyle/>
          <a:p>
            <a:r>
              <a:rPr lang="en-US" dirty="0"/>
              <a:t>Lab 3: Tasks</a:t>
            </a:r>
          </a:p>
        </p:txBody>
      </p:sp>
      <p:sp>
        <p:nvSpPr>
          <p:cNvPr id="3" name="Content Placeholder 2"/>
          <p:cNvSpPr>
            <a:spLocks noGrp="1"/>
          </p:cNvSpPr>
          <p:nvPr>
            <p:ph sz="quarter" idx="21"/>
          </p:nvPr>
        </p:nvSpPr>
        <p:spPr/>
        <p:txBody>
          <a:bodyPr/>
          <a:lstStyle/>
          <a:p>
            <a:pPr>
              <a:lnSpc>
                <a:spcPct val="150000"/>
              </a:lnSpc>
            </a:pPr>
            <a:r>
              <a:rPr lang="en-US" sz="2400" dirty="0">
                <a:latin typeface="+mn-lt"/>
              </a:rPr>
              <a:t>Task 1 – Launch Your Amazon EC2 Instance</a:t>
            </a:r>
          </a:p>
          <a:p>
            <a:pPr>
              <a:lnSpc>
                <a:spcPct val="150000"/>
              </a:lnSpc>
            </a:pPr>
            <a:r>
              <a:rPr lang="en-US" sz="2400" dirty="0"/>
              <a:t>Task 2 – </a:t>
            </a:r>
            <a:r>
              <a:rPr lang="en-US" sz="2400" dirty="0">
                <a:latin typeface="+mn-lt"/>
              </a:rPr>
              <a:t>Monitor Your Instance</a:t>
            </a:r>
          </a:p>
          <a:p>
            <a:pPr>
              <a:lnSpc>
                <a:spcPct val="150000"/>
              </a:lnSpc>
            </a:pPr>
            <a:r>
              <a:rPr lang="en-US" sz="2400" dirty="0"/>
              <a:t>Task 3 – </a:t>
            </a:r>
            <a:r>
              <a:rPr lang="en-US" sz="2400" dirty="0">
                <a:latin typeface="+mn-lt"/>
              </a:rPr>
              <a:t>Update Your Security Group and Access the Web Server</a:t>
            </a:r>
          </a:p>
          <a:p>
            <a:pPr>
              <a:lnSpc>
                <a:spcPct val="150000"/>
              </a:lnSpc>
            </a:pPr>
            <a:r>
              <a:rPr lang="en-US" sz="2400" dirty="0"/>
              <a:t>Task 4 – </a:t>
            </a:r>
            <a:r>
              <a:rPr lang="en-US" sz="2400" dirty="0">
                <a:latin typeface="+mn-lt"/>
              </a:rPr>
              <a:t>Resize Your Instance: Instance Type and EBS Volume</a:t>
            </a:r>
          </a:p>
          <a:p>
            <a:pPr>
              <a:lnSpc>
                <a:spcPct val="150000"/>
              </a:lnSpc>
            </a:pPr>
            <a:r>
              <a:rPr lang="en-US" sz="2400" dirty="0"/>
              <a:t>Task 5 – </a:t>
            </a:r>
            <a:r>
              <a:rPr lang="en-US" sz="2400" dirty="0">
                <a:latin typeface="+mn-lt"/>
              </a:rPr>
              <a:t>Explore EC2 Limits</a:t>
            </a:r>
          </a:p>
          <a:p>
            <a:pPr>
              <a:lnSpc>
                <a:spcPct val="150000"/>
              </a:lnSpc>
            </a:pPr>
            <a:r>
              <a:rPr lang="en-US" sz="2400" dirty="0"/>
              <a:t>Task 6 – </a:t>
            </a:r>
            <a:r>
              <a:rPr lang="en-US" sz="2400" dirty="0">
                <a:latin typeface="+mn-lt"/>
              </a:rPr>
              <a:t>Test Termination Protection</a:t>
            </a:r>
          </a:p>
        </p:txBody>
      </p:sp>
    </p:spTree>
    <p:custDataLst>
      <p:tags r:id="rId1"/>
    </p:custDataLst>
    <p:extLst>
      <p:ext uri="{BB962C8B-B14F-4D97-AF65-F5344CB8AC3E}">
        <p14:creationId xmlns:p14="http://schemas.microsoft.com/office/powerpoint/2010/main" val="708822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6C8DCFB-0431-694F-805F-CEEEB5C8D9B6}"/>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6</a:t>
            </a:fld>
            <a:endParaRPr lang="en-US" dirty="0"/>
          </a:p>
        </p:txBody>
      </p:sp>
      <p:sp>
        <p:nvSpPr>
          <p:cNvPr id="2" name="Title 1"/>
          <p:cNvSpPr>
            <a:spLocks noGrp="1"/>
          </p:cNvSpPr>
          <p:nvPr>
            <p:ph type="title"/>
          </p:nvPr>
        </p:nvSpPr>
        <p:spPr/>
        <p:txBody>
          <a:bodyPr/>
          <a:lstStyle/>
          <a:p>
            <a:r>
              <a:rPr lang="en-US" dirty="0"/>
              <a:t>Lab 3: Final product</a:t>
            </a:r>
          </a:p>
        </p:txBody>
      </p:sp>
      <p:sp>
        <p:nvSpPr>
          <p:cNvPr id="15" name="Content Placeholder 14">
            <a:extLst>
              <a:ext uri="{FF2B5EF4-FFF2-40B4-BE49-F238E27FC236}">
                <a16:creationId xmlns="" xmlns:a16="http://schemas.microsoft.com/office/drawing/2014/main" id="{69CC5531-FA4B-3543-A0EC-5AD24319FC56}"/>
              </a:ext>
            </a:extLst>
          </p:cNvPr>
          <p:cNvSpPr>
            <a:spLocks noGrp="1"/>
          </p:cNvSpPr>
          <p:nvPr>
            <p:ph sz="quarter" idx="21"/>
          </p:nvPr>
        </p:nvSpPr>
        <p:spPr>
          <a:xfrm>
            <a:off x="365759" y="1143000"/>
            <a:ext cx="5136621" cy="5291750"/>
          </a:xfrm>
        </p:spPr>
        <p:txBody>
          <a:bodyPr/>
          <a:lstStyle/>
          <a:p>
            <a:pPr marL="0" indent="0">
              <a:buNone/>
            </a:pPr>
            <a:r>
              <a:rPr lang="en-US" sz="2400" dirty="0"/>
              <a:t>By the end of the lab, you will have:</a:t>
            </a:r>
          </a:p>
          <a:p>
            <a:pPr marL="457200" indent="-457200">
              <a:buFont typeface="+mj-lt"/>
              <a:buAutoNum type="arabicPeriod"/>
            </a:pPr>
            <a:r>
              <a:rPr lang="en-US" sz="1800" dirty="0"/>
              <a:t>Launched an instance that is configured as a web server</a:t>
            </a:r>
          </a:p>
          <a:p>
            <a:pPr marL="457200" indent="-457200">
              <a:buFont typeface="+mj-lt"/>
              <a:buAutoNum type="arabicPeriod"/>
            </a:pPr>
            <a:r>
              <a:rPr lang="en-US" sz="1800" dirty="0"/>
              <a:t>Viewed the instance system log</a:t>
            </a:r>
          </a:p>
          <a:p>
            <a:pPr marL="457200" indent="-457200">
              <a:buFont typeface="+mj-lt"/>
              <a:buAutoNum type="arabicPeriod"/>
            </a:pPr>
            <a:r>
              <a:rPr lang="en-US" sz="1800" dirty="0"/>
              <a:t>Reconfigured a security group</a:t>
            </a:r>
          </a:p>
          <a:p>
            <a:pPr marL="457200" indent="-457200">
              <a:buFont typeface="+mj-lt"/>
              <a:buAutoNum type="arabicPeriod"/>
            </a:pPr>
            <a:r>
              <a:rPr lang="en-US" sz="1800" dirty="0"/>
              <a:t>Modified the instance type and root volume size</a:t>
            </a:r>
            <a:endParaRPr lang="en-US" sz="2400" dirty="0"/>
          </a:p>
        </p:txBody>
      </p:sp>
      <p:grpSp>
        <p:nvGrpSpPr>
          <p:cNvPr id="3" name="Group 2" descr="Diagram showing a t2.micro EC2 instance that was launched from an AMI being modified so that it is now a t2.small instance with a larger EBS root volume size.">
            <a:extLst>
              <a:ext uri="{FF2B5EF4-FFF2-40B4-BE49-F238E27FC236}">
                <a16:creationId xmlns="" xmlns:a16="http://schemas.microsoft.com/office/drawing/2014/main" id="{5C90E0C0-5757-3AE2-F071-100AA5D33206}"/>
              </a:ext>
            </a:extLst>
          </p:cNvPr>
          <p:cNvGrpSpPr/>
          <p:nvPr/>
        </p:nvGrpSpPr>
        <p:grpSpPr>
          <a:xfrm>
            <a:off x="5528604" y="1135484"/>
            <a:ext cx="5342596" cy="4878491"/>
            <a:chOff x="5528604" y="1135484"/>
            <a:chExt cx="5342596" cy="4878491"/>
          </a:xfrm>
        </p:grpSpPr>
        <p:cxnSp>
          <p:nvCxnSpPr>
            <p:cNvPr id="23" name="Straight Connector 22">
              <a:extLst>
                <a:ext uri="{FF2B5EF4-FFF2-40B4-BE49-F238E27FC236}">
                  <a16:creationId xmlns="" xmlns:a16="http://schemas.microsoft.com/office/drawing/2014/main" id="{635876D2-639A-D24E-ADDB-053C01B67A24}"/>
                </a:ext>
              </a:extLst>
            </p:cNvPr>
            <p:cNvCxnSpPr>
              <a:cxnSpLocks/>
            </p:cNvCxnSpPr>
            <p:nvPr/>
          </p:nvCxnSpPr>
          <p:spPr>
            <a:xfrm>
              <a:off x="7762129" y="1135484"/>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A963CCEF-4732-A140-B83A-A504A81DDC8E}"/>
                </a:ext>
              </a:extLst>
            </p:cNvPr>
            <p:cNvSpPr txBox="1"/>
            <p:nvPr/>
          </p:nvSpPr>
          <p:spPr>
            <a:xfrm>
              <a:off x="7309496" y="1301618"/>
              <a:ext cx="1513305" cy="338554"/>
            </a:xfrm>
            <a:prstGeom prst="rect">
              <a:avLst/>
            </a:prstGeom>
            <a:noFill/>
          </p:spPr>
          <p:txBody>
            <a:bodyPr wrap="square" rtlCol="0">
              <a:spAutoFit/>
            </a:bodyPr>
            <a:lstStyle/>
            <a:p>
              <a:pPr algn="ctr"/>
              <a:r>
                <a:rPr lang="en-US" sz="1600" b="1" dirty="0"/>
                <a:t>Amazon EC2</a:t>
              </a:r>
            </a:p>
          </p:txBody>
        </p:sp>
        <p:pic>
          <p:nvPicPr>
            <p:cNvPr id="21" name="Graphic 20">
              <a:extLst>
                <a:ext uri="{FF2B5EF4-FFF2-40B4-BE49-F238E27FC236}">
                  <a16:creationId xmlns="" xmlns:a16="http://schemas.microsoft.com/office/drawing/2014/main" id="{A4CAE151-76BF-074A-A4CD-C9C83B06E769}"/>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119911" y="1274311"/>
              <a:ext cx="274320" cy="274320"/>
            </a:xfrm>
            <a:prstGeom prst="rect">
              <a:avLst/>
            </a:prstGeom>
          </p:spPr>
        </p:pic>
        <p:sp>
          <p:nvSpPr>
            <p:cNvPr id="22" name="Rectangle 21">
              <a:extLst>
                <a:ext uri="{FF2B5EF4-FFF2-40B4-BE49-F238E27FC236}">
                  <a16:creationId xmlns="" xmlns:a16="http://schemas.microsoft.com/office/drawing/2014/main" id="{E3A698BA-DFAD-3649-B071-2A9F8A8F57F1}"/>
                </a:ext>
              </a:extLst>
            </p:cNvPr>
            <p:cNvSpPr/>
            <p:nvPr/>
          </p:nvSpPr>
          <p:spPr>
            <a:xfrm>
              <a:off x="5701667" y="2685984"/>
              <a:ext cx="1150289" cy="6153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ctr"/>
              <a:r>
                <a:rPr lang="en-US" sz="1600" dirty="0">
                  <a:solidFill>
                    <a:srgbClr val="DF3312"/>
                  </a:solidFill>
                </a:rPr>
                <a:t>Security group</a:t>
              </a:r>
            </a:p>
          </p:txBody>
        </p:sp>
        <p:pic>
          <p:nvPicPr>
            <p:cNvPr id="24" name="Graphic 23">
              <a:extLst>
                <a:ext uri="{FF2B5EF4-FFF2-40B4-BE49-F238E27FC236}">
                  <a16:creationId xmlns="" xmlns:a16="http://schemas.microsoft.com/office/drawing/2014/main" id="{3CAF36D4-35B6-E74A-9F57-E93844B8A4F5}"/>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304227" y="2536467"/>
              <a:ext cx="914400" cy="914400"/>
            </a:xfrm>
            <a:prstGeom prst="rect">
              <a:avLst/>
            </a:prstGeom>
          </p:spPr>
        </p:pic>
        <p:sp>
          <p:nvSpPr>
            <p:cNvPr id="25" name="TextBox 24">
              <a:extLst>
                <a:ext uri="{FF2B5EF4-FFF2-40B4-BE49-F238E27FC236}">
                  <a16:creationId xmlns="" xmlns:a16="http://schemas.microsoft.com/office/drawing/2014/main" id="{C858FB2D-9CA4-B446-8151-8BC00A4670D0}"/>
                </a:ext>
              </a:extLst>
            </p:cNvPr>
            <p:cNvSpPr txBox="1"/>
            <p:nvPr/>
          </p:nvSpPr>
          <p:spPr>
            <a:xfrm>
              <a:off x="8004775" y="3370100"/>
              <a:ext cx="1513305" cy="584775"/>
            </a:xfrm>
            <a:prstGeom prst="rect">
              <a:avLst/>
            </a:prstGeom>
            <a:noFill/>
          </p:spPr>
          <p:txBody>
            <a:bodyPr wrap="square" rtlCol="0">
              <a:spAutoFit/>
            </a:bodyPr>
            <a:lstStyle/>
            <a:p>
              <a:pPr algn="ctr"/>
              <a:r>
                <a:rPr lang="en-US" sz="1600" b="1" dirty="0">
                  <a:solidFill>
                    <a:srgbClr val="CD6E1C"/>
                  </a:solidFill>
                </a:rPr>
                <a:t>t2.micro </a:t>
              </a:r>
            </a:p>
            <a:p>
              <a:pPr algn="ctr"/>
              <a:r>
                <a:rPr lang="en-US" sz="1600" b="1" dirty="0">
                  <a:solidFill>
                    <a:srgbClr val="CD6E1C"/>
                  </a:solidFill>
                </a:rPr>
                <a:t>instance</a:t>
              </a:r>
            </a:p>
          </p:txBody>
        </p:sp>
        <p:pic>
          <p:nvPicPr>
            <p:cNvPr id="27" name="Graphic 26">
              <a:extLst>
                <a:ext uri="{FF2B5EF4-FFF2-40B4-BE49-F238E27FC236}">
                  <a16:creationId xmlns="" xmlns:a16="http://schemas.microsoft.com/office/drawing/2014/main" id="{F47DBE76-9D0B-8E4B-81CE-06E4F28E632B}"/>
                </a:ext>
                <a:ext uri="{C183D7F6-B498-43B3-948B-1728B52AA6E4}">
                  <adec:decorative xmlns="" xmlns:adec="http://schemas.microsoft.com/office/drawing/2017/decorative" val="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631124" y="2536467"/>
              <a:ext cx="914400" cy="914400"/>
            </a:xfrm>
            <a:prstGeom prst="rect">
              <a:avLst/>
            </a:prstGeom>
          </p:spPr>
        </p:pic>
        <p:cxnSp>
          <p:nvCxnSpPr>
            <p:cNvPr id="28" name="Straight Arrow Connector 27">
              <a:extLst>
                <a:ext uri="{FF2B5EF4-FFF2-40B4-BE49-F238E27FC236}">
                  <a16:creationId xmlns="" xmlns:a16="http://schemas.microsoft.com/office/drawing/2014/main" id="{EE4D7112-908D-4246-AE6D-C49C1E40D740}"/>
                </a:ext>
              </a:extLst>
            </p:cNvPr>
            <p:cNvCxnSpPr>
              <a:cxnSpLocks/>
              <a:endCxn id="27" idx="1"/>
            </p:cNvCxnSpPr>
            <p:nvPr/>
          </p:nvCxnSpPr>
          <p:spPr>
            <a:xfrm flipV="1">
              <a:off x="9219428" y="2993667"/>
              <a:ext cx="411696"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6A9D1A80-8998-5144-8482-73BF5421DBC4}"/>
                </a:ext>
              </a:extLst>
            </p:cNvPr>
            <p:cNvSpPr txBox="1"/>
            <p:nvPr/>
          </p:nvSpPr>
          <p:spPr>
            <a:xfrm>
              <a:off x="6812104" y="4347932"/>
              <a:ext cx="1602577" cy="830997"/>
            </a:xfrm>
            <a:prstGeom prst="rect">
              <a:avLst/>
            </a:prstGeom>
            <a:noFill/>
          </p:spPr>
          <p:txBody>
            <a:bodyPr wrap="square" rtlCol="0">
              <a:spAutoFit/>
            </a:bodyPr>
            <a:lstStyle/>
            <a:p>
              <a:r>
                <a:rPr lang="en-US" sz="1600" dirty="0"/>
                <a:t>Amazon Elastic Block Store (Amazon EBS)</a:t>
              </a:r>
            </a:p>
          </p:txBody>
        </p:sp>
        <p:pic>
          <p:nvPicPr>
            <p:cNvPr id="30" name="Graphic 29">
              <a:extLst>
                <a:ext uri="{FF2B5EF4-FFF2-40B4-BE49-F238E27FC236}">
                  <a16:creationId xmlns="" xmlns:a16="http://schemas.microsoft.com/office/drawing/2014/main" id="{FCA21D59-36F2-EB4E-9E78-6FAE141FC26D}"/>
                </a:ext>
                <a:ext uri="{C183D7F6-B498-43B3-948B-1728B52AA6E4}">
                  <adec:decorative xmlns="" xmlns:adec="http://schemas.microsoft.com/office/drawing/2017/decorative" val="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570444" y="4368681"/>
              <a:ext cx="274320" cy="274320"/>
            </a:xfrm>
            <a:prstGeom prst="rect">
              <a:avLst/>
            </a:prstGeom>
          </p:spPr>
        </p:pic>
        <p:sp>
          <p:nvSpPr>
            <p:cNvPr id="32" name="TextBox 31">
              <a:extLst>
                <a:ext uri="{FF2B5EF4-FFF2-40B4-BE49-F238E27FC236}">
                  <a16:creationId xmlns="" xmlns:a16="http://schemas.microsoft.com/office/drawing/2014/main" id="{DBB75DB8-50E7-D941-A881-8132B79C6E2D}"/>
                </a:ext>
              </a:extLst>
            </p:cNvPr>
            <p:cNvSpPr txBox="1"/>
            <p:nvPr/>
          </p:nvSpPr>
          <p:spPr>
            <a:xfrm>
              <a:off x="8146524" y="5329502"/>
              <a:ext cx="1149946" cy="584775"/>
            </a:xfrm>
            <a:prstGeom prst="rect">
              <a:avLst/>
            </a:prstGeom>
            <a:noFill/>
          </p:spPr>
          <p:txBody>
            <a:bodyPr wrap="square" rtlCol="0">
              <a:spAutoFit/>
            </a:bodyPr>
            <a:lstStyle/>
            <a:p>
              <a:pPr algn="ctr"/>
              <a:r>
                <a:rPr lang="en-US" sz="1600" dirty="0"/>
                <a:t>8-GB root volume</a:t>
              </a:r>
            </a:p>
          </p:txBody>
        </p:sp>
        <p:pic>
          <p:nvPicPr>
            <p:cNvPr id="34" name="Graphic 33">
              <a:extLst>
                <a:ext uri="{FF2B5EF4-FFF2-40B4-BE49-F238E27FC236}">
                  <a16:creationId xmlns="" xmlns:a16="http://schemas.microsoft.com/office/drawing/2014/main" id="{4FF7917C-8109-524B-BC74-42473F6502E3}"/>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526477" y="4835251"/>
              <a:ext cx="469900" cy="469900"/>
            </a:xfrm>
            <a:prstGeom prst="rect">
              <a:avLst/>
            </a:prstGeom>
          </p:spPr>
        </p:pic>
        <p:pic>
          <p:nvPicPr>
            <p:cNvPr id="35" name="Graphic 34">
              <a:extLst>
                <a:ext uri="{FF2B5EF4-FFF2-40B4-BE49-F238E27FC236}">
                  <a16:creationId xmlns="" xmlns:a16="http://schemas.microsoft.com/office/drawing/2014/main" id="{44995825-1C42-0A44-BD21-FF5F8750A145}"/>
                </a:ext>
                <a:ext uri="{C183D7F6-B498-43B3-948B-1728B52AA6E4}">
                  <adec:decorative xmlns="" xmlns:adec="http://schemas.microsoft.com/office/drawing/2017/decorative" val="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290888" y="1859639"/>
              <a:ext cx="548640" cy="548640"/>
            </a:xfrm>
            <a:prstGeom prst="rect">
              <a:avLst/>
            </a:prstGeom>
          </p:spPr>
        </p:pic>
        <p:sp>
          <p:nvSpPr>
            <p:cNvPr id="36" name="TextBox 35">
              <a:extLst>
                <a:ext uri="{FF2B5EF4-FFF2-40B4-BE49-F238E27FC236}">
                  <a16:creationId xmlns="" xmlns:a16="http://schemas.microsoft.com/office/drawing/2014/main" id="{F52A1D78-E224-F241-B265-F961BAD64604}"/>
                </a:ext>
              </a:extLst>
            </p:cNvPr>
            <p:cNvSpPr txBox="1"/>
            <p:nvPr/>
          </p:nvSpPr>
          <p:spPr>
            <a:xfrm>
              <a:off x="7049722" y="2460846"/>
              <a:ext cx="1030972" cy="338554"/>
            </a:xfrm>
            <a:prstGeom prst="rect">
              <a:avLst/>
            </a:prstGeom>
            <a:noFill/>
          </p:spPr>
          <p:txBody>
            <a:bodyPr wrap="square" rtlCol="0">
              <a:spAutoFit/>
            </a:bodyPr>
            <a:lstStyle/>
            <a:p>
              <a:pPr algn="ctr"/>
              <a:r>
                <a:rPr lang="en-US" sz="1600" dirty="0"/>
                <a:t>AMI</a:t>
              </a:r>
            </a:p>
          </p:txBody>
        </p:sp>
        <p:cxnSp>
          <p:nvCxnSpPr>
            <p:cNvPr id="38" name="Straight Arrow Connector 40">
              <a:extLst>
                <a:ext uri="{FF2B5EF4-FFF2-40B4-BE49-F238E27FC236}">
                  <a16:creationId xmlns="" xmlns:a16="http://schemas.microsoft.com/office/drawing/2014/main" id="{1A0EF5C3-E7D0-A945-8305-CE7BF603EB7D}"/>
                </a:ext>
              </a:extLst>
            </p:cNvPr>
            <p:cNvCxnSpPr>
              <a:cxnSpLocks/>
              <a:stCxn id="35" idx="3"/>
              <a:endCxn id="24" idx="0"/>
            </p:cNvCxnSpPr>
            <p:nvPr/>
          </p:nvCxnSpPr>
          <p:spPr>
            <a:xfrm>
              <a:off x="7839528" y="2133959"/>
              <a:ext cx="921899" cy="402508"/>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 xmlns:a16="http://schemas.microsoft.com/office/drawing/2014/main" id="{7EE54E3A-A807-1846-9293-47BA6BD1AFF8}"/>
                </a:ext>
              </a:extLst>
            </p:cNvPr>
            <p:cNvSpPr/>
            <p:nvPr/>
          </p:nvSpPr>
          <p:spPr>
            <a:xfrm>
              <a:off x="7097064" y="1284910"/>
              <a:ext cx="3774136" cy="286988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600" dirty="0">
                <a:solidFill>
                  <a:srgbClr val="D86613"/>
                </a:solidFill>
              </a:endParaRPr>
            </a:p>
            <a:p>
              <a:pPr algn="ctr"/>
              <a:endParaRPr lang="en-US" sz="1600" dirty="0">
                <a:solidFill>
                  <a:srgbClr val="D86613"/>
                </a:solidFill>
              </a:endParaRPr>
            </a:p>
          </p:txBody>
        </p:sp>
        <p:sp>
          <p:nvSpPr>
            <p:cNvPr id="40" name="Rectangle 39">
              <a:extLst>
                <a:ext uri="{FF2B5EF4-FFF2-40B4-BE49-F238E27FC236}">
                  <a16:creationId xmlns="" xmlns:a16="http://schemas.microsoft.com/office/drawing/2014/main" id="{AF341B73-E4E1-6B4B-8059-7BB005BA95D6}"/>
                </a:ext>
              </a:extLst>
            </p:cNvPr>
            <p:cNvSpPr/>
            <p:nvPr/>
          </p:nvSpPr>
          <p:spPr>
            <a:xfrm>
              <a:off x="6571795" y="4368681"/>
              <a:ext cx="4299405" cy="1645294"/>
            </a:xfrm>
            <a:prstGeom prst="rect">
              <a:avLst/>
            </a:prstGeom>
            <a:noFill/>
            <a:ln w="12700">
              <a:solidFill>
                <a:srgbClr val="16966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600" dirty="0">
                <a:solidFill>
                  <a:srgbClr val="D86613"/>
                </a:solidFill>
              </a:endParaRPr>
            </a:p>
            <a:p>
              <a:pPr algn="ctr"/>
              <a:endParaRPr lang="en-US" sz="1600" dirty="0">
                <a:solidFill>
                  <a:srgbClr val="D86613"/>
                </a:solidFill>
              </a:endParaRPr>
            </a:p>
          </p:txBody>
        </p:sp>
        <p:sp>
          <p:nvSpPr>
            <p:cNvPr id="43" name="TextBox 42">
              <a:extLst>
                <a:ext uri="{FF2B5EF4-FFF2-40B4-BE49-F238E27FC236}">
                  <a16:creationId xmlns="" xmlns:a16="http://schemas.microsoft.com/office/drawing/2014/main" id="{EA5C4F4C-78C0-AA4C-9FC2-784C97964733}"/>
                </a:ext>
              </a:extLst>
            </p:cNvPr>
            <p:cNvSpPr txBox="1"/>
            <p:nvPr/>
          </p:nvSpPr>
          <p:spPr>
            <a:xfrm>
              <a:off x="9433384" y="5328254"/>
              <a:ext cx="1309880" cy="584775"/>
            </a:xfrm>
            <a:prstGeom prst="rect">
              <a:avLst/>
            </a:prstGeom>
            <a:noFill/>
          </p:spPr>
          <p:txBody>
            <a:bodyPr wrap="square" rtlCol="0">
              <a:spAutoFit/>
            </a:bodyPr>
            <a:lstStyle/>
            <a:p>
              <a:pPr algn="ctr"/>
              <a:r>
                <a:rPr lang="en-US" sz="1600" dirty="0"/>
                <a:t>10-GB root volume</a:t>
              </a:r>
            </a:p>
          </p:txBody>
        </p:sp>
        <p:pic>
          <p:nvPicPr>
            <p:cNvPr id="44" name="Graphic 43">
              <a:extLst>
                <a:ext uri="{FF2B5EF4-FFF2-40B4-BE49-F238E27FC236}">
                  <a16:creationId xmlns="" xmlns:a16="http://schemas.microsoft.com/office/drawing/2014/main" id="{B06BFB5F-0C77-B449-92D2-4F0A5C025406}"/>
                </a:ext>
                <a:ext uri="{C183D7F6-B498-43B3-948B-1728B52AA6E4}">
                  <adec:decorative xmlns="" xmlns:adec="http://schemas.microsoft.com/office/drawing/2017/decorative" val="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853374" y="4835251"/>
              <a:ext cx="469900" cy="469900"/>
            </a:xfrm>
            <a:prstGeom prst="rect">
              <a:avLst/>
            </a:prstGeom>
          </p:spPr>
        </p:pic>
        <p:cxnSp>
          <p:nvCxnSpPr>
            <p:cNvPr id="46" name="Straight Arrow Connector 45">
              <a:extLst>
                <a:ext uri="{FF2B5EF4-FFF2-40B4-BE49-F238E27FC236}">
                  <a16:creationId xmlns="" xmlns:a16="http://schemas.microsoft.com/office/drawing/2014/main" id="{B2FC79B8-CA93-8B49-B1F3-7D384090EB13}"/>
                </a:ext>
              </a:extLst>
            </p:cNvPr>
            <p:cNvCxnSpPr>
              <a:cxnSpLocks/>
              <a:stCxn id="34" idx="3"/>
              <a:endCxn id="44" idx="1"/>
            </p:cNvCxnSpPr>
            <p:nvPr/>
          </p:nvCxnSpPr>
          <p:spPr>
            <a:xfrm>
              <a:off x="8996377" y="5070201"/>
              <a:ext cx="85699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CCEDBF0E-31F6-7443-BB30-3E578A903BA0}"/>
                </a:ext>
              </a:extLst>
            </p:cNvPr>
            <p:cNvCxnSpPr>
              <a:cxnSpLocks/>
              <a:stCxn id="34" idx="0"/>
              <a:endCxn id="25" idx="2"/>
            </p:cNvCxnSpPr>
            <p:nvPr/>
          </p:nvCxnSpPr>
          <p:spPr>
            <a:xfrm flipV="1">
              <a:off x="8761427" y="3954875"/>
              <a:ext cx="1" cy="88037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F690A5C2-8D21-9148-A674-7CE61B542D42}"/>
                </a:ext>
              </a:extLst>
            </p:cNvPr>
            <p:cNvCxnSpPr>
              <a:cxnSpLocks/>
              <a:stCxn id="44" idx="0"/>
              <a:endCxn id="53" idx="2"/>
            </p:cNvCxnSpPr>
            <p:nvPr/>
          </p:nvCxnSpPr>
          <p:spPr>
            <a:xfrm flipV="1">
              <a:off x="10088324" y="3917437"/>
              <a:ext cx="1" cy="917814"/>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 xmlns:a16="http://schemas.microsoft.com/office/drawing/2014/main" id="{CDC671E3-6D29-E04A-A5FA-6355E17D1846}"/>
                </a:ext>
              </a:extLst>
            </p:cNvPr>
            <p:cNvSpPr/>
            <p:nvPr/>
          </p:nvSpPr>
          <p:spPr>
            <a:xfrm>
              <a:off x="5528604" y="2263928"/>
              <a:ext cx="1426145" cy="1243814"/>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rgbClr val="504BAB"/>
                  </a:solidFill>
                </a:rPr>
                <a:t>VPC</a:t>
              </a:r>
            </a:p>
          </p:txBody>
        </p:sp>
        <p:pic>
          <p:nvPicPr>
            <p:cNvPr id="50" name="Graphic 49">
              <a:extLst>
                <a:ext uri="{FF2B5EF4-FFF2-40B4-BE49-F238E27FC236}">
                  <a16:creationId xmlns="" xmlns:a16="http://schemas.microsoft.com/office/drawing/2014/main" id="{C89F16A5-3DBD-0A41-87B9-C7FBC8A39EE8}"/>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542191" y="2258614"/>
              <a:ext cx="274320" cy="274320"/>
            </a:xfrm>
            <a:prstGeom prst="rect">
              <a:avLst/>
            </a:prstGeom>
          </p:spPr>
        </p:pic>
        <p:cxnSp>
          <p:nvCxnSpPr>
            <p:cNvPr id="52" name="Straight Arrow Connector 51">
              <a:extLst>
                <a:ext uri="{FF2B5EF4-FFF2-40B4-BE49-F238E27FC236}">
                  <a16:creationId xmlns="" xmlns:a16="http://schemas.microsoft.com/office/drawing/2014/main" id="{BC551D65-E4F7-B940-A5F4-A0E8CD92905C}"/>
                </a:ext>
              </a:extLst>
            </p:cNvPr>
            <p:cNvCxnSpPr>
              <a:cxnSpLocks/>
              <a:stCxn id="22" idx="3"/>
              <a:endCxn id="24" idx="1"/>
            </p:cNvCxnSpPr>
            <p:nvPr/>
          </p:nvCxnSpPr>
          <p:spPr>
            <a:xfrm flipV="1">
              <a:off x="6851956" y="2993667"/>
              <a:ext cx="1452271" cy="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 xmlns:a16="http://schemas.microsoft.com/office/drawing/2014/main" id="{518C7AC0-0128-3B48-A79C-A49E95840925}"/>
                </a:ext>
              </a:extLst>
            </p:cNvPr>
            <p:cNvSpPr txBox="1"/>
            <p:nvPr/>
          </p:nvSpPr>
          <p:spPr>
            <a:xfrm>
              <a:off x="9331672" y="3387660"/>
              <a:ext cx="1513305" cy="584775"/>
            </a:xfrm>
            <a:prstGeom prst="rect">
              <a:avLst/>
            </a:prstGeom>
            <a:noFill/>
          </p:spPr>
          <p:txBody>
            <a:bodyPr wrap="square" rtlCol="0">
              <a:spAutoFit/>
            </a:bodyPr>
            <a:lstStyle/>
            <a:p>
              <a:pPr algn="ctr"/>
              <a:r>
                <a:rPr lang="en-US" sz="1600" b="1" dirty="0">
                  <a:solidFill>
                    <a:srgbClr val="CD6E1C"/>
                  </a:solidFill>
                </a:rPr>
                <a:t>t2.small </a:t>
              </a:r>
            </a:p>
            <a:p>
              <a:pPr algn="ctr"/>
              <a:r>
                <a:rPr lang="en-US" sz="1600" b="1" dirty="0">
                  <a:solidFill>
                    <a:srgbClr val="CD6E1C"/>
                  </a:solidFill>
                </a:rPr>
                <a:t>instance</a:t>
              </a:r>
            </a:p>
          </p:txBody>
        </p:sp>
      </p:grpSp>
    </p:spTree>
    <p:custDataLst>
      <p:tags r:id="rId1"/>
    </p:custDataLst>
    <p:extLst>
      <p:ext uri="{BB962C8B-B14F-4D97-AF65-F5344CB8AC3E}">
        <p14:creationId xmlns:p14="http://schemas.microsoft.com/office/powerpoint/2010/main" val="425538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24C9B835-4E5B-8D47-9CFC-533ADAB1CB13}"/>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7</a:t>
            </a:fld>
            <a:endParaRPr lang="en-US" dirty="0"/>
          </a:p>
        </p:txBody>
      </p:sp>
      <p:pic>
        <p:nvPicPr>
          <p:cNvPr id="4" name="Picture 3">
            <a:extLst>
              <a:ext uri="{FF2B5EF4-FFF2-40B4-BE49-F238E27FC236}">
                <a16:creationId xmlns="" xmlns:a16="http://schemas.microsoft.com/office/drawing/2014/main" id="{425E8405-D4BA-7847-9F9B-BD8A99A69246}"/>
              </a:ext>
              <a:ext uri="{C183D7F6-B498-43B3-948B-1728B52AA6E4}">
                <adec:decorative xmlns=""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22860" y="1905000"/>
            <a:ext cx="12207240" cy="4357616"/>
          </a:xfrm>
          <a:prstGeom prst="rect">
            <a:avLst/>
          </a:prstGeom>
        </p:spPr>
      </p:pic>
      <p:sp>
        <p:nvSpPr>
          <p:cNvPr id="8" name="Title 5">
            <a:extLst>
              <a:ext uri="{FF2B5EF4-FFF2-40B4-BE49-F238E27FC236}">
                <a16:creationId xmlns="" xmlns:a16="http://schemas.microsoft.com/office/drawing/2014/main" id="{E2649A16-71FE-704E-AE3D-37A2D88068C4}"/>
              </a:ext>
            </a:extLst>
          </p:cNvPr>
          <p:cNvSpPr txBox="1">
            <a:spLocks noGrp="1"/>
          </p:cNvSpPr>
          <p:nvPr>
            <p:ph type="title" idx="4294967295"/>
          </p:nvPr>
        </p:nvSpPr>
        <p:spPr>
          <a:xfrm>
            <a:off x="6220047" y="2168012"/>
            <a:ext cx="5552853" cy="3849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cs typeface="Amazon Ember Light" panose="020B0403020204020204" pitchFamily="34" charset="0"/>
              </a:rPr>
              <a:t>Begin Lab 3: Introduction to Amazon </a:t>
            </a:r>
            <a:r>
              <a:rPr kumimoji="0" lang="en-US" sz="3600" b="0" i="0" u="none" strike="noStrike" kern="1200" cap="none" spc="0" normalizeH="0" baseline="0" noProof="0" dirty="0" err="1">
                <a:ln>
                  <a:noFill/>
                </a:ln>
                <a:solidFill>
                  <a:srgbClr val="FFFFFF"/>
                </a:solidFill>
                <a:effectLst/>
                <a:uLnTx/>
                <a:uFillTx/>
                <a:latin typeface="+mj-lt"/>
                <a:ea typeface="Amazon Ember" panose="02000000000000000000" pitchFamily="2" charset="0"/>
                <a:cs typeface="Amazon Ember Light" panose="020B0403020204020204" pitchFamily="34" charset="0"/>
              </a:rPr>
              <a:t>EC2</a:t>
            </a:r>
            <a:endPar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cs typeface="Amazon Ember Light" panose="020B0403020204020204" pitchFamily="34" charset="0"/>
            </a:endParaRPr>
          </a:p>
        </p:txBody>
      </p:sp>
      <p:sp>
        <p:nvSpPr>
          <p:cNvPr id="10" name="Oval 9">
            <a:extLst>
              <a:ext uri="{FF2B5EF4-FFF2-40B4-BE49-F238E27FC236}">
                <a16:creationId xmlns="" xmlns:a16="http://schemas.microsoft.com/office/drawing/2014/main" id="{AAC56321-5D68-4446-BED2-5F762D71FEF3}"/>
              </a:ext>
              <a:ext uri="{C183D7F6-B498-43B3-948B-1728B52AA6E4}">
                <adec:decorative xmlns="" xmlns:adec="http://schemas.microsoft.com/office/drawing/2017/decorative" val="1"/>
              </a:ext>
            </a:extLst>
          </p:cNvPr>
          <p:cNvSpPr/>
          <p:nvPr/>
        </p:nvSpPr>
        <p:spPr>
          <a:xfrm>
            <a:off x="493692" y="773089"/>
            <a:ext cx="685328" cy="6888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45C163E9-58FA-F745-9B8A-FE0E60F9CF77}"/>
              </a:ext>
              <a:ext uri="{C183D7F6-B498-43B3-948B-1728B52AA6E4}">
                <adec:decorative xmlns=""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19099" y="579120"/>
            <a:ext cx="834514" cy="953731"/>
          </a:xfrm>
          <a:prstGeom prst="rect">
            <a:avLst/>
          </a:prstGeom>
        </p:spPr>
      </p:pic>
      <p:sp>
        <p:nvSpPr>
          <p:cNvPr id="12" name="TextBox 11">
            <a:extLst>
              <a:ext uri="{FF2B5EF4-FFF2-40B4-BE49-F238E27FC236}">
                <a16:creationId xmlns=""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35 minutes</a:t>
            </a:r>
          </a:p>
        </p:txBody>
      </p:sp>
    </p:spTree>
    <p:custDataLst>
      <p:tags r:id="rId1"/>
    </p:custDataLst>
    <p:extLst>
      <p:ext uri="{BB962C8B-B14F-4D97-AF65-F5344CB8AC3E}">
        <p14:creationId xmlns:p14="http://schemas.microsoft.com/office/powerpoint/2010/main" val="3317484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BE86F2C7-FA87-4746-9B69-7F94D527D480}"/>
              </a:ext>
              <a:ext uri="{C183D7F6-B498-43B3-948B-1728B52AA6E4}">
                <adec:decorative xmlns=""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dirty="0"/>
          </a:p>
        </p:txBody>
      </p:sp>
      <p:sp>
        <p:nvSpPr>
          <p:cNvPr id="7" name="Title 6">
            <a:extLst>
              <a:ext uri="{FF2B5EF4-FFF2-40B4-BE49-F238E27FC236}">
                <a16:creationId xmlns="" xmlns:a16="http://schemas.microsoft.com/office/drawing/2014/main" id="{4FDD430C-DE38-B14E-A6BA-B7DB0B65398F}"/>
              </a:ext>
            </a:extLst>
          </p:cNvPr>
          <p:cNvSpPr>
            <a:spLocks noGrp="1"/>
          </p:cNvSpPr>
          <p:nvPr>
            <p:ph type="title"/>
          </p:nvPr>
        </p:nvSpPr>
        <p:spPr/>
        <p:txBody>
          <a:bodyPr/>
          <a:lstStyle/>
          <a:p>
            <a:r>
              <a:rPr lang="en-US" dirty="0"/>
              <a:t>Deployment vs Managed Services</a:t>
            </a:r>
          </a:p>
        </p:txBody>
      </p:sp>
      <p:sp>
        <p:nvSpPr>
          <p:cNvPr id="8" name="Content Placeholder 7">
            <a:extLst>
              <a:ext uri="{FF2B5EF4-FFF2-40B4-BE49-F238E27FC236}">
                <a16:creationId xmlns="" xmlns:a16="http://schemas.microsoft.com/office/drawing/2014/main" id="{CF931B10-7FA9-754A-A87B-F600D44AAF8E}"/>
              </a:ext>
            </a:extLst>
          </p:cNvPr>
          <p:cNvSpPr>
            <a:spLocks noGrp="1"/>
          </p:cNvSpPr>
          <p:nvPr>
            <p:ph sz="quarter" idx="21"/>
          </p:nvPr>
        </p:nvSpPr>
        <p:spPr/>
        <p:txBody>
          <a:bodyPr>
            <a:normAutofit fontScale="92500" lnSpcReduction="10000"/>
          </a:bodyPr>
          <a:lstStyle/>
          <a:p>
            <a:pPr marL="342900" indent="-342900">
              <a:buFont typeface="+mj-lt"/>
              <a:buAutoNum type="arabicPeriod"/>
            </a:pPr>
            <a:r>
              <a:rPr lang="en-US" sz="2000" dirty="0"/>
              <a:t>Between Amazon EC2 or Amazon RDS, which provides a managed service? What does </a:t>
            </a:r>
            <a:r>
              <a:rPr lang="en-US" sz="2000" i="1" dirty="0"/>
              <a:t>managed service </a:t>
            </a:r>
            <a:r>
              <a:rPr lang="en-US" sz="2000" dirty="0"/>
              <a:t>mean?</a:t>
            </a:r>
          </a:p>
          <a:p>
            <a:pPr lvl="1"/>
            <a:r>
              <a:rPr lang="en-US" sz="1800" b="1" dirty="0">
                <a:solidFill>
                  <a:srgbClr val="232F3E"/>
                </a:solidFill>
              </a:rPr>
              <a:t>ANSWER:</a:t>
            </a:r>
            <a:r>
              <a:rPr lang="en-US" sz="1800" dirty="0">
                <a:solidFill>
                  <a:srgbClr val="232F3E"/>
                </a:solidFill>
              </a:rPr>
              <a:t> </a:t>
            </a:r>
            <a:r>
              <a:rPr lang="en-US" sz="1800" dirty="0">
                <a:solidFill>
                  <a:schemeClr val="accent6"/>
                </a:solidFill>
              </a:rPr>
              <a:t>Amazon RDS provides a managed service. Amazon RDS handles provisioning, installation and patching, automated backups, restoring snapshots from points in time, high availability, and monitoring.</a:t>
            </a:r>
          </a:p>
          <a:p>
            <a:pPr marL="342900" indent="-342900">
              <a:buFont typeface="+mj-lt"/>
              <a:buAutoNum type="arabicPeriod"/>
            </a:pPr>
            <a:r>
              <a:rPr lang="en-US" sz="2000" dirty="0"/>
              <a:t>Name at least one advantage of deploying Microsoft SQL Server on Amazon EC2 instead of Amazon RDS.</a:t>
            </a:r>
          </a:p>
          <a:p>
            <a:pPr lvl="1"/>
            <a:r>
              <a:rPr lang="en-US" sz="1800" b="1" dirty="0">
                <a:solidFill>
                  <a:srgbClr val="232F3E"/>
                </a:solidFill>
              </a:rPr>
              <a:t>ANSWER: </a:t>
            </a:r>
            <a:r>
              <a:rPr lang="en-US" sz="1800" dirty="0">
                <a:solidFill>
                  <a:schemeClr val="accent6"/>
                </a:solidFill>
              </a:rPr>
              <a:t>Amazon EC2 offers complete control over every configuration, the OS, and the software stack.</a:t>
            </a:r>
          </a:p>
          <a:p>
            <a:pPr marL="342900" indent="-342900">
              <a:buFont typeface="+mj-lt"/>
              <a:buAutoNum type="arabicPeriod"/>
            </a:pPr>
            <a:r>
              <a:rPr lang="en-US" sz="2000" dirty="0"/>
              <a:t>What advantage does the Quick Start provide over a manual installation on Amazon EC2?</a:t>
            </a:r>
          </a:p>
          <a:p>
            <a:pPr lvl="1"/>
            <a:r>
              <a:rPr lang="en-US" sz="1800" b="1" dirty="0">
                <a:solidFill>
                  <a:srgbClr val="232F3E"/>
                </a:solidFill>
              </a:rPr>
              <a:t>ANSWER: </a:t>
            </a:r>
            <a:r>
              <a:rPr lang="en-US" sz="1800" dirty="0">
                <a:solidFill>
                  <a:schemeClr val="accent6"/>
                </a:solidFill>
              </a:rPr>
              <a:t>The Quick Start is a reference architecture with proven best practices built into the design.</a:t>
            </a:r>
            <a:endParaRPr lang="en-US" sz="1800" dirty="0"/>
          </a:p>
          <a:p>
            <a:pPr marL="342900" indent="-342900">
              <a:buFont typeface="+mj-lt"/>
              <a:buAutoNum type="arabicPeriod"/>
            </a:pPr>
            <a:r>
              <a:rPr lang="en-US" sz="2000" dirty="0"/>
              <a:t>Which deployment option offers the best approach for all use cases?</a:t>
            </a:r>
          </a:p>
          <a:p>
            <a:pPr lvl="1"/>
            <a:r>
              <a:rPr lang="en-US" sz="1800" b="1" dirty="0">
                <a:solidFill>
                  <a:srgbClr val="232F3E"/>
                </a:solidFill>
              </a:rPr>
              <a:t>ANSWER: </a:t>
            </a:r>
            <a:r>
              <a:rPr lang="en-US" sz="1800" dirty="0">
                <a:solidFill>
                  <a:schemeClr val="accent6"/>
                </a:solidFill>
              </a:rPr>
              <a:t>Neither. The correct deployment option depends on your specific needs.</a:t>
            </a:r>
          </a:p>
          <a:p>
            <a:pPr marL="342900" indent="-342900">
              <a:buFont typeface="+mj-lt"/>
              <a:buAutoNum type="arabicPeriod"/>
            </a:pPr>
            <a:r>
              <a:rPr lang="en-US" sz="2000" dirty="0"/>
              <a:t>Which approach costs more: using Amazon EC2 or using Amazon RDS?</a:t>
            </a:r>
          </a:p>
          <a:p>
            <a:pPr lvl="1"/>
            <a:r>
              <a:rPr lang="en-US" sz="1800" b="1" dirty="0">
                <a:solidFill>
                  <a:srgbClr val="232F3E"/>
                </a:solidFill>
              </a:rPr>
              <a:t>ANSWER: </a:t>
            </a:r>
            <a:r>
              <a:rPr lang="en-US" sz="1800" dirty="0">
                <a:solidFill>
                  <a:schemeClr val="accent6"/>
                </a:solidFill>
              </a:rPr>
              <a:t>It depends. Managing the database deployment on Amazon EC2 requires more customer oversight and time. If time is your priority, then Amazon RDS might be less expensive. If you have in-house expertise, Amazon EC2 might be more cost-effective.</a:t>
            </a:r>
            <a:endParaRPr lang="en-US" sz="2400" dirty="0"/>
          </a:p>
          <a:p>
            <a:pPr marL="342900" indent="-342900">
              <a:buFont typeface="+mj-lt"/>
              <a:buAutoNum type="arabicPeriod"/>
            </a:pPr>
            <a:endParaRPr lang="en-US" sz="2400" dirty="0"/>
          </a:p>
        </p:txBody>
      </p:sp>
    </p:spTree>
    <p:custDataLst>
      <p:tags r:id="rId1"/>
    </p:custDataLst>
    <p:extLst>
      <p:ext uri="{BB962C8B-B14F-4D97-AF65-F5344CB8AC3E}">
        <p14:creationId xmlns:p14="http://schemas.microsoft.com/office/powerpoint/2010/main" val="37657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Amazon EC2 cost optimization</a:t>
            </a:r>
          </a:p>
        </p:txBody>
      </p:sp>
      <p:sp>
        <p:nvSpPr>
          <p:cNvPr id="5" name="Text Placeholder 4">
            <a:extLst>
              <a:ext uri="{FF2B5EF4-FFF2-40B4-BE49-F238E27FC236}">
                <a16:creationId xmlns="" xmlns:a16="http://schemas.microsoft.com/office/drawing/2014/main" id="{CCFB60D0-4DB9-4F4A-84AA-C41058AEAE12}"/>
              </a:ext>
            </a:extLst>
          </p:cNvPr>
          <p:cNvSpPr>
            <a:spLocks noGrp="1"/>
          </p:cNvSpPr>
          <p:nvPr>
            <p:ph type="subTitle" idx="1"/>
          </p:nvPr>
        </p:nvSpPr>
        <p:spPr/>
        <p:txBody>
          <a:bodyPr>
            <a:normAutofit/>
          </a:bodyPr>
          <a:lstStyle/>
          <a:p>
            <a:r>
              <a:rPr lang="en-US" dirty="0"/>
              <a:t>Module 6: Compute</a:t>
            </a:r>
          </a:p>
        </p:txBody>
      </p:sp>
    </p:spTree>
    <p:custDataLst>
      <p:tags r:id="rId1"/>
    </p:custDataLst>
    <p:extLst>
      <p:ext uri="{BB962C8B-B14F-4D97-AF65-F5344CB8AC3E}">
        <p14:creationId xmlns:p14="http://schemas.microsoft.com/office/powerpoint/2010/main" val="318284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91"/>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0752BD-F26E-41FF-9FB5-6A9780D93A83}">
  <ds:schemaRefs>
    <ds:schemaRef ds:uri="http://purl.org/dc/elements/1.1/"/>
    <ds:schemaRef ds:uri="http://schemas.openxmlformats.org/package/2006/metadata/core-properties"/>
    <ds:schemaRef ds:uri="http://schemas.microsoft.com/office/2006/documentManagement/types"/>
    <ds:schemaRef ds:uri="3203751e-7f26-4ef4-9d45-82e84d52b1db"/>
    <ds:schemaRef ds:uri="http://purl.org/dc/terms/"/>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1251</TotalTime>
  <Words>2294</Words>
  <Application>Microsoft Office PowerPoint</Application>
  <PresentationFormat>Widescreen</PresentationFormat>
  <Paragraphs>432</Paragraphs>
  <Slides>35</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Amazon Ember</vt:lpstr>
      <vt:lpstr>Amazon Ember Heavy</vt:lpstr>
      <vt:lpstr>Amazon Ember Light</vt:lpstr>
      <vt:lpstr>Arial</vt:lpstr>
      <vt:lpstr>Calibri</vt:lpstr>
      <vt:lpstr>Helvetica Neue</vt:lpstr>
      <vt:lpstr>Lucida Console</vt:lpstr>
      <vt:lpstr>Wingdings</vt:lpstr>
      <vt:lpstr>Wingdings 3</vt:lpstr>
      <vt:lpstr>4_TC-2022-OneBrand</vt:lpstr>
      <vt:lpstr>Intro to Cloud Computing CS4037 (BCS-6A) Lecture 11</vt:lpstr>
      <vt:lpstr>Module 6: Compute</vt:lpstr>
      <vt:lpstr>Lab 3:  Introduction to Amazon EC2</vt:lpstr>
      <vt:lpstr>Lab 3 scenario</vt:lpstr>
      <vt:lpstr>Lab 3: Tasks</vt:lpstr>
      <vt:lpstr>Lab 3: Final product</vt:lpstr>
      <vt:lpstr>Begin Lab 3: Introduction to Amazon EC2</vt:lpstr>
      <vt:lpstr>Deployment vs Managed Services</vt:lpstr>
      <vt:lpstr>Section 3: Amazon EC2 cost optimization</vt:lpstr>
      <vt:lpstr>Amazon EC2 pricing models</vt:lpstr>
      <vt:lpstr>Amazon EC2 pricing models: Benefits</vt:lpstr>
      <vt:lpstr>Amazon EC2 pricing models: Use cases</vt:lpstr>
      <vt:lpstr>The four pillars of cost optimization </vt:lpstr>
      <vt:lpstr>Pillar 1: Right size</vt:lpstr>
      <vt:lpstr>Pillar 2: Increase elasticity</vt:lpstr>
      <vt:lpstr>Pillar 3: Optimal pricing model</vt:lpstr>
      <vt:lpstr>Pillar 4: Optimize storage choices</vt:lpstr>
      <vt:lpstr>Measure, monitor, and improve</vt:lpstr>
      <vt:lpstr>Section 3 key takeaways</vt:lpstr>
      <vt:lpstr>Section 4: Container services</vt:lpstr>
      <vt:lpstr>Container basics</vt:lpstr>
      <vt:lpstr>What is Docker?</vt:lpstr>
      <vt:lpstr>What is Docker?</vt:lpstr>
      <vt:lpstr>Containers versus virtual machines</vt:lpstr>
      <vt:lpstr>Amazon Elastic Container Service (Amazon ECS)</vt:lpstr>
      <vt:lpstr>Amazon Elastic Container Service (Amazon ECS)</vt:lpstr>
      <vt:lpstr>Amazon ECS orchestrates containers</vt:lpstr>
      <vt:lpstr>Amazon ECS cluster options</vt:lpstr>
      <vt:lpstr>Amazon ECS cluster options</vt:lpstr>
      <vt:lpstr>What is Kubernetes?</vt:lpstr>
      <vt:lpstr>What is Kubernetes?</vt:lpstr>
      <vt:lpstr>Amazon Elastic Kubernetes Service (Amazon EKS)</vt:lpstr>
      <vt:lpstr>Amazon Elastic Container Registry (Amazon ECR)</vt:lpstr>
      <vt:lpstr>Section 4 key takeaways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Danyal</cp:lastModifiedBy>
  <cp:revision>57</cp:revision>
  <dcterms:created xsi:type="dcterms:W3CDTF">2022-03-28T19:31:41Z</dcterms:created>
  <dcterms:modified xsi:type="dcterms:W3CDTF">2023-03-21T13:24:26Z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